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67" r:id="rId9"/>
    <p:sldId id="268" r:id="rId10"/>
    <p:sldId id="269" r:id="rId11"/>
    <p:sldId id="270" r:id="rId12"/>
    <p:sldId id="271" r:id="rId13"/>
    <p:sldId id="272" r:id="rId14"/>
    <p:sldId id="261" r:id="rId15"/>
    <p:sldId id="274" r:id="rId16"/>
    <p:sldId id="275" r:id="rId17"/>
    <p:sldId id="276" r:id="rId18"/>
    <p:sldId id="277" r:id="rId19"/>
    <p:sldId id="288" r:id="rId20"/>
    <p:sldId id="284" r:id="rId21"/>
    <p:sldId id="289" r:id="rId22"/>
    <p:sldId id="278" r:id="rId23"/>
    <p:sldId id="290" r:id="rId24"/>
    <p:sldId id="291" r:id="rId25"/>
    <p:sldId id="293" r:id="rId26"/>
    <p:sldId id="294" r:id="rId27"/>
    <p:sldId id="295" r:id="rId28"/>
    <p:sldId id="298" r:id="rId29"/>
    <p:sldId id="296" r:id="rId30"/>
    <p:sldId id="297" r:id="rId31"/>
    <p:sldId id="280" r:id="rId32"/>
    <p:sldId id="281" r:id="rId33"/>
    <p:sldId id="282" r:id="rId34"/>
    <p:sldId id="283" r:id="rId35"/>
    <p:sldId id="285" r:id="rId36"/>
    <p:sldId id="286" r:id="rId37"/>
    <p:sldId id="287" r:id="rId38"/>
    <p:sldId id="29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Liu  kunz" initials="YLk" lastIdx="1" clrIdx="0">
    <p:extLst>
      <p:ext uri="{19B8F6BF-5375-455C-9EA6-DF929625EA0E}">
        <p15:presenceInfo xmlns:p15="http://schemas.microsoft.com/office/powerpoint/2012/main" userId="S::yang.liu@springboarddac.onmicrosoft.com::82e67335-a8d5-42eb-83f0-d8edac70a3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88"/>
  </p:normalViewPr>
  <p:slideViewPr>
    <p:cSldViewPr snapToGrid="0" snapToObjects="1">
      <p:cViewPr varScale="1">
        <p:scale>
          <a:sx n="111" d="100"/>
          <a:sy n="111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849B05-974A-6F40-9490-F07B0B4E543B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3C7FD0BC-CBC9-D14D-850D-9E80BEB525F6}">
      <dgm:prSet phldrT="[Text]"/>
      <dgm:spPr/>
      <dgm:t>
        <a:bodyPr/>
        <a:lstStyle/>
        <a:p>
          <a:r>
            <a:rPr lang="en-US" dirty="0"/>
            <a:t>Split data to Training/Testing set</a:t>
          </a:r>
        </a:p>
      </dgm:t>
    </dgm:pt>
    <dgm:pt modelId="{7171AC22-380D-0A40-A0B5-D8DC7F376379}" type="parTrans" cxnId="{1DF72D31-0D2D-C842-B52B-48FF2AB19003}">
      <dgm:prSet/>
      <dgm:spPr/>
      <dgm:t>
        <a:bodyPr/>
        <a:lstStyle/>
        <a:p>
          <a:endParaRPr lang="en-US"/>
        </a:p>
      </dgm:t>
    </dgm:pt>
    <dgm:pt modelId="{50BB8CB2-F272-9F44-9A7B-F0206996B1C2}" type="sibTrans" cxnId="{1DF72D31-0D2D-C842-B52B-48FF2AB19003}">
      <dgm:prSet/>
      <dgm:spPr/>
      <dgm:t>
        <a:bodyPr/>
        <a:lstStyle/>
        <a:p>
          <a:endParaRPr lang="en-US"/>
        </a:p>
      </dgm:t>
    </dgm:pt>
    <dgm:pt modelId="{5F402618-2F16-FF48-A76E-42EBE0B42FC9}">
      <dgm:prSet phldrT="[Text]"/>
      <dgm:spPr/>
      <dgm:t>
        <a:bodyPr/>
        <a:lstStyle/>
        <a:p>
          <a:r>
            <a:rPr lang="en-US" dirty="0"/>
            <a:t>Train </a:t>
          </a:r>
          <a:r>
            <a:rPr lang="en-US"/>
            <a:t>10 baseline models </a:t>
          </a:r>
          <a:r>
            <a:rPr lang="en-US" dirty="0"/>
            <a:t>on Training set, apply 5Folds Cross Validation</a:t>
          </a:r>
        </a:p>
      </dgm:t>
    </dgm:pt>
    <dgm:pt modelId="{925A0E9F-A56C-C644-A318-C48F44861448}" type="parTrans" cxnId="{194678C5-CDDA-1249-9799-7EC7ABF0364D}">
      <dgm:prSet/>
      <dgm:spPr/>
      <dgm:t>
        <a:bodyPr/>
        <a:lstStyle/>
        <a:p>
          <a:endParaRPr lang="en-US"/>
        </a:p>
      </dgm:t>
    </dgm:pt>
    <dgm:pt modelId="{9936A5A5-E2F8-7E49-9101-125B26D6A71E}" type="sibTrans" cxnId="{194678C5-CDDA-1249-9799-7EC7ABF0364D}">
      <dgm:prSet/>
      <dgm:spPr/>
      <dgm:t>
        <a:bodyPr/>
        <a:lstStyle/>
        <a:p>
          <a:endParaRPr lang="en-US"/>
        </a:p>
      </dgm:t>
    </dgm:pt>
    <dgm:pt modelId="{03604AAD-E302-6B4C-BFF4-391B74C34D01}">
      <dgm:prSet phldrT="[Text]"/>
      <dgm:spPr/>
      <dgm:t>
        <a:bodyPr/>
        <a:lstStyle/>
        <a:p>
          <a:r>
            <a:rPr lang="en-US" dirty="0"/>
            <a:t>Test models on Training set and Testing set </a:t>
          </a:r>
        </a:p>
      </dgm:t>
    </dgm:pt>
    <dgm:pt modelId="{6513D9B2-7E6A-7B46-8406-38EA17BB4B0E}" type="parTrans" cxnId="{573B1735-75D2-B64A-B14C-5F5D20FBF584}">
      <dgm:prSet/>
      <dgm:spPr/>
      <dgm:t>
        <a:bodyPr/>
        <a:lstStyle/>
        <a:p>
          <a:endParaRPr lang="en-US"/>
        </a:p>
      </dgm:t>
    </dgm:pt>
    <dgm:pt modelId="{E6F06480-932F-4841-A41E-42BAB7FDECC8}" type="sibTrans" cxnId="{573B1735-75D2-B64A-B14C-5F5D20FBF584}">
      <dgm:prSet/>
      <dgm:spPr/>
      <dgm:t>
        <a:bodyPr/>
        <a:lstStyle/>
        <a:p>
          <a:endParaRPr lang="en-US"/>
        </a:p>
      </dgm:t>
    </dgm:pt>
    <dgm:pt modelId="{52754AC2-352F-8D4D-B158-617B2819B08F}" type="pres">
      <dgm:prSet presAssocID="{CF849B05-974A-6F40-9490-F07B0B4E543B}" presName="Name0" presStyleCnt="0">
        <dgm:presLayoutVars>
          <dgm:dir/>
          <dgm:resizeHandles val="exact"/>
        </dgm:presLayoutVars>
      </dgm:prSet>
      <dgm:spPr/>
    </dgm:pt>
    <dgm:pt modelId="{9A26F421-6B60-D54F-825D-7D5F4DA15DCF}" type="pres">
      <dgm:prSet presAssocID="{3C7FD0BC-CBC9-D14D-850D-9E80BEB525F6}" presName="node" presStyleLbl="node1" presStyleIdx="0" presStyleCnt="3">
        <dgm:presLayoutVars>
          <dgm:bulletEnabled val="1"/>
        </dgm:presLayoutVars>
      </dgm:prSet>
      <dgm:spPr/>
    </dgm:pt>
    <dgm:pt modelId="{A6D7AA04-37E7-7742-90E8-08A4D328E73A}" type="pres">
      <dgm:prSet presAssocID="{50BB8CB2-F272-9F44-9A7B-F0206996B1C2}" presName="sibTrans" presStyleLbl="sibTrans2D1" presStyleIdx="0" presStyleCnt="2"/>
      <dgm:spPr/>
    </dgm:pt>
    <dgm:pt modelId="{7F07082E-035D-A44F-B73E-2BA1503470D5}" type="pres">
      <dgm:prSet presAssocID="{50BB8CB2-F272-9F44-9A7B-F0206996B1C2}" presName="connectorText" presStyleLbl="sibTrans2D1" presStyleIdx="0" presStyleCnt="2"/>
      <dgm:spPr/>
    </dgm:pt>
    <dgm:pt modelId="{BCE5104D-D9FC-044C-855C-3299FE3478D7}" type="pres">
      <dgm:prSet presAssocID="{5F402618-2F16-FF48-A76E-42EBE0B42FC9}" presName="node" presStyleLbl="node1" presStyleIdx="1" presStyleCnt="3">
        <dgm:presLayoutVars>
          <dgm:bulletEnabled val="1"/>
        </dgm:presLayoutVars>
      </dgm:prSet>
      <dgm:spPr/>
    </dgm:pt>
    <dgm:pt modelId="{9BF3CDAB-FCAE-8A44-987A-A8D83AD005CF}" type="pres">
      <dgm:prSet presAssocID="{9936A5A5-E2F8-7E49-9101-125B26D6A71E}" presName="sibTrans" presStyleLbl="sibTrans2D1" presStyleIdx="1" presStyleCnt="2"/>
      <dgm:spPr/>
    </dgm:pt>
    <dgm:pt modelId="{D0B54F04-BF90-384F-8CA9-46938B293171}" type="pres">
      <dgm:prSet presAssocID="{9936A5A5-E2F8-7E49-9101-125B26D6A71E}" presName="connectorText" presStyleLbl="sibTrans2D1" presStyleIdx="1" presStyleCnt="2"/>
      <dgm:spPr/>
    </dgm:pt>
    <dgm:pt modelId="{60C297AA-B53E-9542-86CC-211D2DCEDB38}" type="pres">
      <dgm:prSet presAssocID="{03604AAD-E302-6B4C-BFF4-391B74C34D01}" presName="node" presStyleLbl="node1" presStyleIdx="2" presStyleCnt="3">
        <dgm:presLayoutVars>
          <dgm:bulletEnabled val="1"/>
        </dgm:presLayoutVars>
      </dgm:prSet>
      <dgm:spPr/>
    </dgm:pt>
  </dgm:ptLst>
  <dgm:cxnLst>
    <dgm:cxn modelId="{A1DE8907-9718-7844-A0E0-C8DC489B9CA5}" type="presOf" srcId="{3C7FD0BC-CBC9-D14D-850D-9E80BEB525F6}" destId="{9A26F421-6B60-D54F-825D-7D5F4DA15DCF}" srcOrd="0" destOrd="0" presId="urn:microsoft.com/office/officeart/2005/8/layout/process1"/>
    <dgm:cxn modelId="{046D2229-79D6-1B43-9139-80ADF98C293B}" type="presOf" srcId="{5F402618-2F16-FF48-A76E-42EBE0B42FC9}" destId="{BCE5104D-D9FC-044C-855C-3299FE3478D7}" srcOrd="0" destOrd="0" presId="urn:microsoft.com/office/officeart/2005/8/layout/process1"/>
    <dgm:cxn modelId="{1DF72D31-0D2D-C842-B52B-48FF2AB19003}" srcId="{CF849B05-974A-6F40-9490-F07B0B4E543B}" destId="{3C7FD0BC-CBC9-D14D-850D-9E80BEB525F6}" srcOrd="0" destOrd="0" parTransId="{7171AC22-380D-0A40-A0B5-D8DC7F376379}" sibTransId="{50BB8CB2-F272-9F44-9A7B-F0206996B1C2}"/>
    <dgm:cxn modelId="{573B1735-75D2-B64A-B14C-5F5D20FBF584}" srcId="{CF849B05-974A-6F40-9490-F07B0B4E543B}" destId="{03604AAD-E302-6B4C-BFF4-391B74C34D01}" srcOrd="2" destOrd="0" parTransId="{6513D9B2-7E6A-7B46-8406-38EA17BB4B0E}" sibTransId="{E6F06480-932F-4841-A41E-42BAB7FDECC8}"/>
    <dgm:cxn modelId="{4AA27544-DCBE-554B-9938-668982707BD1}" type="presOf" srcId="{50BB8CB2-F272-9F44-9A7B-F0206996B1C2}" destId="{7F07082E-035D-A44F-B73E-2BA1503470D5}" srcOrd="1" destOrd="0" presId="urn:microsoft.com/office/officeart/2005/8/layout/process1"/>
    <dgm:cxn modelId="{8C9B0568-CA19-8D4B-9140-33BC2E50CFDA}" type="presOf" srcId="{CF849B05-974A-6F40-9490-F07B0B4E543B}" destId="{52754AC2-352F-8D4D-B158-617B2819B08F}" srcOrd="0" destOrd="0" presId="urn:microsoft.com/office/officeart/2005/8/layout/process1"/>
    <dgm:cxn modelId="{BD468980-32A2-284F-B0F2-ED97416EEC01}" type="presOf" srcId="{03604AAD-E302-6B4C-BFF4-391B74C34D01}" destId="{60C297AA-B53E-9542-86CC-211D2DCEDB38}" srcOrd="0" destOrd="0" presId="urn:microsoft.com/office/officeart/2005/8/layout/process1"/>
    <dgm:cxn modelId="{540D2893-05FD-F14E-B05E-D65B640D078C}" type="presOf" srcId="{9936A5A5-E2F8-7E49-9101-125B26D6A71E}" destId="{9BF3CDAB-FCAE-8A44-987A-A8D83AD005CF}" srcOrd="0" destOrd="0" presId="urn:microsoft.com/office/officeart/2005/8/layout/process1"/>
    <dgm:cxn modelId="{179AEDA1-95CC-B840-A9C9-C946F880EDBB}" type="presOf" srcId="{50BB8CB2-F272-9F44-9A7B-F0206996B1C2}" destId="{A6D7AA04-37E7-7742-90E8-08A4D328E73A}" srcOrd="0" destOrd="0" presId="urn:microsoft.com/office/officeart/2005/8/layout/process1"/>
    <dgm:cxn modelId="{C310DAC3-4387-2A40-AEBE-C47C3F3DB83C}" type="presOf" srcId="{9936A5A5-E2F8-7E49-9101-125B26D6A71E}" destId="{D0B54F04-BF90-384F-8CA9-46938B293171}" srcOrd="1" destOrd="0" presId="urn:microsoft.com/office/officeart/2005/8/layout/process1"/>
    <dgm:cxn modelId="{194678C5-CDDA-1249-9799-7EC7ABF0364D}" srcId="{CF849B05-974A-6F40-9490-F07B0B4E543B}" destId="{5F402618-2F16-FF48-A76E-42EBE0B42FC9}" srcOrd="1" destOrd="0" parTransId="{925A0E9F-A56C-C644-A318-C48F44861448}" sibTransId="{9936A5A5-E2F8-7E49-9101-125B26D6A71E}"/>
    <dgm:cxn modelId="{F436697A-8D93-4345-8195-1B73843AA64F}" type="presParOf" srcId="{52754AC2-352F-8D4D-B158-617B2819B08F}" destId="{9A26F421-6B60-D54F-825D-7D5F4DA15DCF}" srcOrd="0" destOrd="0" presId="urn:microsoft.com/office/officeart/2005/8/layout/process1"/>
    <dgm:cxn modelId="{898F30A9-80C8-C94F-AC29-EA8A90C7E50C}" type="presParOf" srcId="{52754AC2-352F-8D4D-B158-617B2819B08F}" destId="{A6D7AA04-37E7-7742-90E8-08A4D328E73A}" srcOrd="1" destOrd="0" presId="urn:microsoft.com/office/officeart/2005/8/layout/process1"/>
    <dgm:cxn modelId="{7DBEE149-8C60-A248-ABF6-37E66596F311}" type="presParOf" srcId="{A6D7AA04-37E7-7742-90E8-08A4D328E73A}" destId="{7F07082E-035D-A44F-B73E-2BA1503470D5}" srcOrd="0" destOrd="0" presId="urn:microsoft.com/office/officeart/2005/8/layout/process1"/>
    <dgm:cxn modelId="{BB881243-75BA-704F-A04B-715B4E5DEE04}" type="presParOf" srcId="{52754AC2-352F-8D4D-B158-617B2819B08F}" destId="{BCE5104D-D9FC-044C-855C-3299FE3478D7}" srcOrd="2" destOrd="0" presId="urn:microsoft.com/office/officeart/2005/8/layout/process1"/>
    <dgm:cxn modelId="{6BA92EAA-79E8-5A41-A703-A0F2F5CBA738}" type="presParOf" srcId="{52754AC2-352F-8D4D-B158-617B2819B08F}" destId="{9BF3CDAB-FCAE-8A44-987A-A8D83AD005CF}" srcOrd="3" destOrd="0" presId="urn:microsoft.com/office/officeart/2005/8/layout/process1"/>
    <dgm:cxn modelId="{E7DF5AE3-2186-6A43-A66C-B2314C381808}" type="presParOf" srcId="{9BF3CDAB-FCAE-8A44-987A-A8D83AD005CF}" destId="{D0B54F04-BF90-384F-8CA9-46938B293171}" srcOrd="0" destOrd="0" presId="urn:microsoft.com/office/officeart/2005/8/layout/process1"/>
    <dgm:cxn modelId="{55163293-3C91-DE4C-9EBD-B9D26C8DA1A9}" type="presParOf" srcId="{52754AC2-352F-8D4D-B158-617B2819B08F}" destId="{60C297AA-B53E-9542-86CC-211D2DCEDB3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6F421-6B60-D54F-825D-7D5F4DA15DCF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Split data to Training/Testing set</a:t>
          </a:r>
        </a:p>
      </dsp:txBody>
      <dsp:txXfrm>
        <a:off x="44665" y="2106299"/>
        <a:ext cx="2060143" cy="1206068"/>
      </dsp:txXfrm>
    </dsp:sp>
    <dsp:sp modelId="{A6D7AA04-37E7-7742-90E8-08A4D328E73A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355850" y="2550475"/>
        <a:ext cx="316861" cy="317716"/>
      </dsp:txXfrm>
    </dsp:sp>
    <dsp:sp modelId="{BCE5104D-D9FC-044C-855C-3299FE3478D7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Train </a:t>
          </a:r>
          <a:r>
            <a:rPr lang="en-US" sz="1800" kern="1200"/>
            <a:t>10 baseline models </a:t>
          </a:r>
          <a:r>
            <a:rPr lang="en-US" sz="1800" kern="1200" dirty="0"/>
            <a:t>on Training set, apply 5Folds Cross Validation</a:t>
          </a:r>
        </a:p>
      </dsp:txBody>
      <dsp:txXfrm>
        <a:off x="3033928" y="2106299"/>
        <a:ext cx="2060143" cy="1206068"/>
      </dsp:txXfrm>
    </dsp:sp>
    <dsp:sp modelId="{9BF3CDAB-FCAE-8A44-987A-A8D83AD005CF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345112" y="2550475"/>
        <a:ext cx="316861" cy="317716"/>
      </dsp:txXfrm>
    </dsp:sp>
    <dsp:sp modelId="{60C297AA-B53E-9542-86CC-211D2DCEDB38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Test models on Training set and Testing set </a:t>
          </a:r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3" Type="http://schemas.openxmlformats.org/officeDocument/2006/relationships/image" Target="../media/image41.tiff"/><Relationship Id="rId7" Type="http://schemas.openxmlformats.org/officeDocument/2006/relationships/image" Target="../media/image45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7" Type="http://schemas.openxmlformats.org/officeDocument/2006/relationships/image" Target="../media/image52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4" Type="http://schemas.openxmlformats.org/officeDocument/2006/relationships/image" Target="../media/image49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7" Type="http://schemas.openxmlformats.org/officeDocument/2006/relationships/image" Target="../media/image58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tiff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7" Type="http://schemas.openxmlformats.org/officeDocument/2006/relationships/image" Target="../media/image64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tiff"/><Relationship Id="rId5" Type="http://schemas.openxmlformats.org/officeDocument/2006/relationships/image" Target="../media/image62.tiff"/><Relationship Id="rId4" Type="http://schemas.openxmlformats.org/officeDocument/2006/relationships/image" Target="../media/image61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7" Type="http://schemas.openxmlformats.org/officeDocument/2006/relationships/image" Target="../media/image70.tiff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tiff"/><Relationship Id="rId5" Type="http://schemas.openxmlformats.org/officeDocument/2006/relationships/image" Target="../media/image68.tiff"/><Relationship Id="rId4" Type="http://schemas.openxmlformats.org/officeDocument/2006/relationships/image" Target="../media/image6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7" Type="http://schemas.openxmlformats.org/officeDocument/2006/relationships/image" Target="../media/image76.tiff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tiff"/><Relationship Id="rId5" Type="http://schemas.openxmlformats.org/officeDocument/2006/relationships/image" Target="../media/image74.tiff"/><Relationship Id="rId4" Type="http://schemas.openxmlformats.org/officeDocument/2006/relationships/image" Target="../media/image73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7" Type="http://schemas.openxmlformats.org/officeDocument/2006/relationships/image" Target="../media/image82.tiff"/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tiff"/><Relationship Id="rId5" Type="http://schemas.openxmlformats.org/officeDocument/2006/relationships/image" Target="../media/image80.tiff"/><Relationship Id="rId4" Type="http://schemas.openxmlformats.org/officeDocument/2006/relationships/image" Target="../media/image79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7" Type="http://schemas.openxmlformats.org/officeDocument/2006/relationships/image" Target="../media/image88.tiff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tiff"/><Relationship Id="rId5" Type="http://schemas.openxmlformats.org/officeDocument/2006/relationships/image" Target="../media/image86.tiff"/><Relationship Id="rId4" Type="http://schemas.openxmlformats.org/officeDocument/2006/relationships/image" Target="../media/image85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4673D-269B-9740-BD94-0ACA7D0C42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Proposal for Potential Candidate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DD9A7-E375-294F-8701-D3A0ED608E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Company XYZ </a:t>
            </a:r>
          </a:p>
          <a:p>
            <a:r>
              <a:rPr lang="en-US" dirty="0"/>
              <a:t>Yang Liu Kunz</a:t>
            </a:r>
          </a:p>
        </p:txBody>
      </p:sp>
    </p:spTree>
    <p:extLst>
      <p:ext uri="{BB962C8B-B14F-4D97-AF65-F5344CB8AC3E}">
        <p14:creationId xmlns:p14="http://schemas.microsoft.com/office/powerpoint/2010/main" val="1276002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3  </a:t>
            </a:r>
            <a:r>
              <a:rPr lang="en-US" dirty="0"/>
              <a:t>Experience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351683" y="4222974"/>
            <a:ext cx="92634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66% of the Target enrollees has relevant experience in data science/analytics field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45% of the Target enrollees have stayed in their current company for 1 or less than 1 year. 15% of them have stayed in current company longer than 4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non-Target enrollee compares to Target enrollee, has slightly longer average working years and wider range of working experience in years. </a:t>
            </a:r>
            <a:r>
              <a:rPr lang="en-US" sz="1200" dirty="0">
                <a:solidFill>
                  <a:srgbClr val="FF0000"/>
                </a:solidFill>
              </a:rPr>
              <a:t>(21 years means longer than 20 years)</a:t>
            </a:r>
          </a:p>
        </p:txBody>
      </p:sp>
      <p:pic>
        <p:nvPicPr>
          <p:cNvPr id="9366" name="Picture 150">
            <a:extLst>
              <a:ext uri="{FF2B5EF4-FFF2-40B4-BE49-F238E27FC236}">
                <a16:creationId xmlns:a16="http://schemas.microsoft.com/office/drawing/2014/main" id="{58B935A7-9E3B-CF40-BD7B-F50DD9793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881" y="1587200"/>
            <a:ext cx="3302236" cy="20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68" name="Picture 152">
            <a:extLst>
              <a:ext uri="{FF2B5EF4-FFF2-40B4-BE49-F238E27FC236}">
                <a16:creationId xmlns:a16="http://schemas.microsoft.com/office/drawing/2014/main" id="{920EE23A-B182-CF47-95D3-1F3543B7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265" y="1977428"/>
            <a:ext cx="2775907" cy="219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70" name="Picture 154">
            <a:extLst>
              <a:ext uri="{FF2B5EF4-FFF2-40B4-BE49-F238E27FC236}">
                <a16:creationId xmlns:a16="http://schemas.microsoft.com/office/drawing/2014/main" id="{40301D3A-66A6-5846-9A7A-566AD1235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09" y="1554626"/>
            <a:ext cx="3139028" cy="197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9" name="Picture 9258">
            <a:extLst>
              <a:ext uri="{FF2B5EF4-FFF2-40B4-BE49-F238E27FC236}">
                <a16:creationId xmlns:a16="http://schemas.microsoft.com/office/drawing/2014/main" id="{FCEF0C54-8CB6-2C4F-B166-4CDA86688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080" y="1554626"/>
            <a:ext cx="2559092" cy="60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91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4  </a:t>
            </a:r>
            <a:r>
              <a:rPr lang="en-US" dirty="0"/>
              <a:t>Education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595982" y="3588923"/>
            <a:ext cx="93783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32% of the Target enrollees are enrolled in Full or part time university.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Graduate degree is the most common degree among all enrollees, 63% of the Target enrollees have a Graduate degree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 STEM is the most common major among all enrollees, 78% of the Target enrollees have a STEM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755DE1F-BA51-6149-83C6-7018E811C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4" y="1264437"/>
            <a:ext cx="3527868" cy="221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EEE7E529-37D6-0440-9F2C-1C538202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722" y="1264437"/>
            <a:ext cx="3579383" cy="227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2D862EC-9617-2F4E-876A-54CE4B19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590" y="1275254"/>
            <a:ext cx="3579383" cy="224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803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5  </a:t>
            </a:r>
            <a:r>
              <a:rPr lang="en-US" dirty="0"/>
              <a:t>Gender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677334" y="4075065"/>
            <a:ext cx="93783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Male is very dominant. 92% of the total enrollees are male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91% of the Target enrollees are male.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FE7F171-7557-E345-9F14-33C764440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06" y="1324136"/>
            <a:ext cx="4641631" cy="291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397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6  </a:t>
            </a:r>
            <a:r>
              <a:rPr lang="en-US" dirty="0" err="1"/>
              <a:t>Training_hours</a:t>
            </a:r>
            <a:r>
              <a:rPr lang="en-US" dirty="0"/>
              <a:t>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456616" y="4770789"/>
            <a:ext cx="82354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Regardless of the class, the training time distribution is skewed right with a wide range of training time from 1 hour to 336 hours.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classes share lots of similarities in terms of summary statistic and distribution. The average training hours for Target and non-Target enrollee only has less than 1hour difference. 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C94DF27D-A5FA-DF40-9039-2F6712275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8" y="2264559"/>
            <a:ext cx="4513536" cy="251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290C6F-4F67-FC44-915A-49C789BD7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303051"/>
            <a:ext cx="3820744" cy="807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CD60E3-E003-0D48-980C-2501BDF52BA2}"/>
              </a:ext>
            </a:extLst>
          </p:cNvPr>
          <p:cNvSpPr txBox="1"/>
          <p:nvPr/>
        </p:nvSpPr>
        <p:spPr>
          <a:xfrm>
            <a:off x="5366501" y="2075654"/>
            <a:ext cx="4012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Normalized histogram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957501-F3DD-2249-8455-2561DBDCC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52" y="2215963"/>
            <a:ext cx="4434454" cy="257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425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7  </a:t>
            </a:r>
            <a:r>
              <a:rPr lang="en-US" dirty="0"/>
              <a:t>Feature Space Overlap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5BE58-907C-EB44-B357-80B5EC2F7F1C}"/>
              </a:ext>
            </a:extLst>
          </p:cNvPr>
          <p:cNvSpPr txBox="1"/>
          <p:nvPr/>
        </p:nvSpPr>
        <p:spPr>
          <a:xfrm>
            <a:off x="677333" y="4628265"/>
            <a:ext cx="99135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Converted categorical variables to numerical variables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Applied PCA reduction(2 components) to each class (</a:t>
            </a:r>
            <a:r>
              <a:rPr lang="en-US" dirty="0" err="1"/>
              <a:t>enrollee_id</a:t>
            </a:r>
            <a:r>
              <a:rPr lang="en-US" dirty="0"/>
              <a:t> excluded from variables)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lack of distinction in distribution and significant amounts of overlap between 2 classes</a:t>
            </a:r>
          </a:p>
          <a:p>
            <a:r>
              <a:rPr lang="en-US" dirty="0"/>
              <a:t>    </a:t>
            </a:r>
            <a:r>
              <a:rPr lang="en-US" sz="1100" dirty="0">
                <a:solidFill>
                  <a:srgbClr val="FF0000"/>
                </a:solidFill>
              </a:rPr>
              <a:t>*histogram is normalized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20F456D-EDA2-AA49-94A9-6BD587FB7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06" y="1446835"/>
            <a:ext cx="7032971" cy="289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247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8  Multi</a:t>
            </a:r>
            <a:endParaRPr lang="en-US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98617A9B-42F5-BD47-907D-EF1C16BA7D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06" y="1431427"/>
            <a:ext cx="5943600" cy="426910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6112F3A-D529-D245-9ADB-4C2FA61D6383}"/>
              </a:ext>
            </a:extLst>
          </p:cNvPr>
          <p:cNvSpPr txBox="1">
            <a:spLocks/>
          </p:cNvSpPr>
          <p:nvPr/>
        </p:nvSpPr>
        <p:spPr>
          <a:xfrm>
            <a:off x="603762" y="58857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/>
              <a:t> Multicollinearity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111358-5237-DC4A-88C8-42E5CEE70BF4}"/>
              </a:ext>
            </a:extLst>
          </p:cNvPr>
          <p:cNvSpPr txBox="1"/>
          <p:nvPr/>
        </p:nvSpPr>
        <p:spPr>
          <a:xfrm>
            <a:off x="6913774" y="2117724"/>
            <a:ext cx="42723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are not highly correlated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we dummy encoded variable city, therefore the correlation coefficient may not be statistically robust due to these binary values </a:t>
            </a:r>
          </a:p>
        </p:txBody>
      </p:sp>
    </p:spTree>
    <p:extLst>
      <p:ext uri="{BB962C8B-B14F-4D97-AF65-F5344CB8AC3E}">
        <p14:creationId xmlns:p14="http://schemas.microsoft.com/office/powerpoint/2010/main" val="606906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B410-CC3E-9049-A4B4-E8C12569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56" y="276860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Modeling and Analysis</a:t>
            </a:r>
          </a:p>
        </p:txBody>
      </p:sp>
    </p:spTree>
    <p:extLst>
      <p:ext uri="{BB962C8B-B14F-4D97-AF65-F5344CB8AC3E}">
        <p14:creationId xmlns:p14="http://schemas.microsoft.com/office/powerpoint/2010/main" val="307377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0B8FA-0A25-974A-BC57-0F8D037AE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79" y="210207"/>
            <a:ext cx="8596668" cy="1320800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A91AE0-1095-064D-BD22-C2CBCB7C5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121673"/>
              </p:ext>
            </p:extLst>
          </p:nvPr>
        </p:nvGraphicFramePr>
        <p:xfrm>
          <a:off x="519679" y="1122745"/>
          <a:ext cx="5995686" cy="4886940"/>
        </p:xfrm>
        <a:graphic>
          <a:graphicData uri="http://schemas.openxmlformats.org/drawingml/2006/table">
            <a:tbl>
              <a:tblPr/>
              <a:tblGrid>
                <a:gridCol w="1703162">
                  <a:extLst>
                    <a:ext uri="{9D8B030D-6E8A-4147-A177-3AD203B41FA5}">
                      <a16:colId xmlns:a16="http://schemas.microsoft.com/office/drawing/2014/main" val="3172175914"/>
                    </a:ext>
                  </a:extLst>
                </a:gridCol>
                <a:gridCol w="1214840">
                  <a:extLst>
                    <a:ext uri="{9D8B030D-6E8A-4147-A177-3AD203B41FA5}">
                      <a16:colId xmlns:a16="http://schemas.microsoft.com/office/drawing/2014/main" val="4253668326"/>
                    </a:ext>
                  </a:extLst>
                </a:gridCol>
                <a:gridCol w="3077684">
                  <a:extLst>
                    <a:ext uri="{9D8B030D-6E8A-4147-A177-3AD203B41FA5}">
                      <a16:colId xmlns:a16="http://schemas.microsoft.com/office/drawing/2014/main" val="1484272139"/>
                    </a:ext>
                  </a:extLst>
                </a:gridCol>
              </a:tblGrid>
              <a:tr h="2850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Model Type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No.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Binary Classifier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247249"/>
                  </a:ext>
                </a:extLst>
              </a:tr>
              <a:tr h="28505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Probabilistic Classifier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Logistic Regression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833943"/>
                  </a:ext>
                </a:extLst>
              </a:tr>
              <a:tr h="503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Gaussian Naïve Bayes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609007"/>
                  </a:ext>
                </a:extLst>
              </a:tr>
              <a:tr h="5039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Instance-based Classifier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k-Nearest Neighbors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765788"/>
                  </a:ext>
                </a:extLst>
              </a:tr>
              <a:tr h="5039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Support Vector Machine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Support Vector Machine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298674"/>
                  </a:ext>
                </a:extLst>
              </a:tr>
              <a:tr h="285052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Tree Based Classifier 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Decision Tree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604312"/>
                  </a:ext>
                </a:extLst>
              </a:tr>
              <a:tr h="503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Random Forest (Ensemble Bagging)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235260"/>
                  </a:ext>
                </a:extLst>
              </a:tr>
              <a:tr h="503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Gradient Boosting (Ensemble Boosting)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504753"/>
                  </a:ext>
                </a:extLst>
              </a:tr>
              <a:tr h="503973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Optimized Gradient Boosting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XGBoost (Ensemble Boosting)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921067"/>
                  </a:ext>
                </a:extLst>
              </a:tr>
              <a:tr h="503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LightGBM (Ensemble Boosting)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318652"/>
                  </a:ext>
                </a:extLst>
              </a:tr>
              <a:tr h="503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10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CatBoost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 (Ensemble Boosting)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1795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9EEBB1-9266-DB4E-9F4D-E6A7DD886456}"/>
              </a:ext>
            </a:extLst>
          </p:cNvPr>
          <p:cNvSpPr txBox="1"/>
          <p:nvPr/>
        </p:nvSpPr>
        <p:spPr>
          <a:xfrm>
            <a:off x="6798130" y="4740791"/>
            <a:ext cx="41271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To gain better result, we explored 10 models with our dataset, identified the one with the best performance to be the final model. </a:t>
            </a:r>
          </a:p>
          <a:p>
            <a:pPr marL="342900" indent="-342900">
              <a:buAutoNum type="arabicPeriod"/>
            </a:pPr>
            <a:endParaRPr lang="en-US" sz="1400" dirty="0"/>
          </a:p>
          <a:p>
            <a:pPr marL="342900" indent="-342900">
              <a:buAutoNum type="arabicPeriod"/>
            </a:pPr>
            <a:r>
              <a:rPr lang="en-US" sz="1400" dirty="0"/>
              <a:t>You can find pros and cons for each model on this list from appendix</a:t>
            </a:r>
          </a:p>
        </p:txBody>
      </p:sp>
    </p:spTree>
    <p:extLst>
      <p:ext uri="{BB962C8B-B14F-4D97-AF65-F5344CB8AC3E}">
        <p14:creationId xmlns:p14="http://schemas.microsoft.com/office/powerpoint/2010/main" val="730594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3DBDD-834B-0646-B3DC-F93A67F31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Train/Test Split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08C9E1-DE54-9D4A-8723-337A8343C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986428"/>
              </p:ext>
            </p:extLst>
          </p:nvPr>
        </p:nvGraphicFramePr>
        <p:xfrm>
          <a:off x="677332" y="1469646"/>
          <a:ext cx="8172376" cy="19593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2657">
                  <a:extLst>
                    <a:ext uri="{9D8B030D-6E8A-4147-A177-3AD203B41FA5}">
                      <a16:colId xmlns:a16="http://schemas.microsoft.com/office/drawing/2014/main" val="3190338788"/>
                    </a:ext>
                  </a:extLst>
                </a:gridCol>
                <a:gridCol w="2042657">
                  <a:extLst>
                    <a:ext uri="{9D8B030D-6E8A-4147-A177-3AD203B41FA5}">
                      <a16:colId xmlns:a16="http://schemas.microsoft.com/office/drawing/2014/main" val="2628938750"/>
                    </a:ext>
                  </a:extLst>
                </a:gridCol>
                <a:gridCol w="2043531">
                  <a:extLst>
                    <a:ext uri="{9D8B030D-6E8A-4147-A177-3AD203B41FA5}">
                      <a16:colId xmlns:a16="http://schemas.microsoft.com/office/drawing/2014/main" val="819533955"/>
                    </a:ext>
                  </a:extLst>
                </a:gridCol>
                <a:gridCol w="2043531">
                  <a:extLst>
                    <a:ext uri="{9D8B030D-6E8A-4147-A177-3AD203B41FA5}">
                      <a16:colId xmlns:a16="http://schemas.microsoft.com/office/drawing/2014/main" val="2545585307"/>
                    </a:ext>
                  </a:extLst>
                </a:gridCol>
              </a:tblGrid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non-Target Count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Target Count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Target %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547376"/>
                  </a:ext>
                </a:extLst>
              </a:tr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Full Dataset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15,934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2,425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13.209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0037144"/>
                  </a:ext>
                </a:extLst>
              </a:tr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Training set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11,154 (70%)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1,697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13.205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2575381"/>
                  </a:ext>
                </a:extLst>
              </a:tr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Testing set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4,780 (30%)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728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13.217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9101168"/>
                  </a:ext>
                </a:extLst>
              </a:tr>
            </a:tbl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47E1613-0014-B746-8F5F-E6E215962B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2531667"/>
              </p:ext>
            </p:extLst>
          </p:nvPr>
        </p:nvGraphicFramePr>
        <p:xfrm>
          <a:off x="677332" y="201243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568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E6AAC-DC06-1347-B546-269BAD6B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95DDF-F209-984F-8782-3A140928A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6312045" cy="3880773"/>
          </a:xfrm>
        </p:spPr>
        <p:txBody>
          <a:bodyPr>
            <a:normAutofit/>
          </a:bodyPr>
          <a:lstStyle/>
          <a:p>
            <a:r>
              <a:rPr lang="en-US" dirty="0"/>
              <a:t>Precision</a:t>
            </a:r>
          </a:p>
          <a:p>
            <a:r>
              <a:rPr lang="en-US" dirty="0"/>
              <a:t>Recall </a:t>
            </a:r>
          </a:p>
          <a:p>
            <a:r>
              <a:rPr lang="en-US" dirty="0"/>
              <a:t>F1score</a:t>
            </a:r>
          </a:p>
          <a:p>
            <a:r>
              <a:rPr lang="en-US" dirty="0"/>
              <a:t>ROC_AUC</a:t>
            </a:r>
          </a:p>
          <a:p>
            <a:r>
              <a:rPr lang="en-US" dirty="0"/>
              <a:t>Customized metrics: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Target in top 20%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the number of positive classes the model is able to catch within the top 20% of the test dataset when you sort the test dataset by their prediction scores (predicted probabilities) in descending order.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buFont typeface="+mj-lt"/>
              <a:buAutoNum type="arabicParenR"/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Target in top 50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%: the number of the positive classes the model is able to catch within the top 50% of the dataset when you sort the test dataset by their prediction scores (predicted probabilities) in descending order.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*There are 728 positive classes (Target) in the Testing set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90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A7DE-E1BD-5146-9513-FD7841F94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4ED55-92DD-5B41-A948-AC3A08A99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Problem Identification</a:t>
            </a:r>
          </a:p>
          <a:p>
            <a:r>
              <a:rPr lang="en-US" dirty="0"/>
              <a:t>Dataset description</a:t>
            </a:r>
          </a:p>
          <a:p>
            <a:r>
              <a:rPr lang="en-US" dirty="0"/>
              <a:t>Data Wrangling </a:t>
            </a:r>
          </a:p>
          <a:p>
            <a:r>
              <a:rPr lang="en-US" dirty="0"/>
              <a:t>Key Findings</a:t>
            </a:r>
          </a:p>
          <a:p>
            <a:r>
              <a:rPr lang="en-US" dirty="0"/>
              <a:t>Modeling and Analysis</a:t>
            </a:r>
          </a:p>
          <a:p>
            <a:r>
              <a:rPr lang="en-US" dirty="0"/>
              <a:t>Summary and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33275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Best Model: Gradient Boosting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C56FD-82AF-B741-A1A2-DE97DD9B39AE}"/>
              </a:ext>
            </a:extLst>
          </p:cNvPr>
          <p:cNvSpPr txBox="1"/>
          <p:nvPr/>
        </p:nvSpPr>
        <p:spPr>
          <a:xfrm>
            <a:off x="1787681" y="1137712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655E4-0F57-E642-91A4-681DED35E5C3}"/>
              </a:ext>
            </a:extLst>
          </p:cNvPr>
          <p:cNvSpPr txBox="1"/>
          <p:nvPr/>
        </p:nvSpPr>
        <p:spPr>
          <a:xfrm>
            <a:off x="6106510" y="1137712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16B3C-4592-F04C-BBAF-A695B762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17" y="1581183"/>
            <a:ext cx="4247024" cy="5137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90FA92-9620-994D-ACFC-1D6EF1826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834" y="1597359"/>
            <a:ext cx="4281274" cy="5308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D723C9-946C-954B-936A-49622A331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22" y="2160139"/>
            <a:ext cx="3842698" cy="22757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C4E156-2946-2841-8D7D-221207116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961" y="2143216"/>
            <a:ext cx="3842698" cy="22757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46278D-0AF1-4742-8480-F8E67DA78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890" y="4435912"/>
            <a:ext cx="4285752" cy="24083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CFD37F-7677-474E-ADA3-6141BE4D3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0961" y="4433968"/>
            <a:ext cx="4103852" cy="235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49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536027"/>
            <a:ext cx="10454351" cy="1320800"/>
          </a:xfrm>
        </p:spPr>
        <p:txBody>
          <a:bodyPr/>
          <a:lstStyle/>
          <a:p>
            <a:r>
              <a:rPr lang="en-US" dirty="0"/>
              <a:t>Worst Model: Support Vector Machine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6249491" y="1363732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E3F836-B726-DE45-B1CB-FA61F6567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78" y="1810229"/>
            <a:ext cx="4280716" cy="503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01ECF3-E236-8048-937C-97FE8FF06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884" y="1797134"/>
            <a:ext cx="4515739" cy="501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1C2093-9820-0E4D-951C-E3F614942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88" y="2277864"/>
            <a:ext cx="3759169" cy="22662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18E6A8-01F8-1D4F-A441-E09501AC0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993" y="2284858"/>
            <a:ext cx="3759169" cy="2284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D045C-52E0-3E4E-BAEC-E28535E08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9" y="4544157"/>
            <a:ext cx="3867088" cy="22483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2D0552-E925-314A-9ABD-75365AE95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1094" y="4559117"/>
            <a:ext cx="4028966" cy="22662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EAEB5D-8B37-9D4E-9874-FDC4A03C61A2}"/>
              </a:ext>
            </a:extLst>
          </p:cNvPr>
          <p:cNvSpPr txBox="1"/>
          <p:nvPr/>
        </p:nvSpPr>
        <p:spPr>
          <a:xfrm>
            <a:off x="524172" y="1106992"/>
            <a:ext cx="3493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The result for other models can be found in Appendix </a:t>
            </a:r>
          </a:p>
        </p:txBody>
      </p:sp>
    </p:spTree>
    <p:extLst>
      <p:ext uri="{BB962C8B-B14F-4D97-AF65-F5344CB8AC3E}">
        <p14:creationId xmlns:p14="http://schemas.microsoft.com/office/powerpoint/2010/main" val="2071063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BD67-B9D7-D84B-ADB8-F22458BD3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10" y="557048"/>
            <a:ext cx="8596668" cy="1320800"/>
          </a:xfrm>
        </p:spPr>
        <p:txBody>
          <a:bodyPr/>
          <a:lstStyle/>
          <a:p>
            <a:r>
              <a:rPr lang="en-US" dirty="0"/>
              <a:t>Overall Model evaluation on Testing Set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05CC5DD-3FDF-1A42-BBB3-40D53168A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893423"/>
              </p:ext>
            </p:extLst>
          </p:nvPr>
        </p:nvGraphicFramePr>
        <p:xfrm>
          <a:off x="677334" y="1628168"/>
          <a:ext cx="7485038" cy="22156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2542">
                  <a:extLst>
                    <a:ext uri="{9D8B030D-6E8A-4147-A177-3AD203B41FA5}">
                      <a16:colId xmlns:a16="http://schemas.microsoft.com/office/drawing/2014/main" val="3761099561"/>
                    </a:ext>
                  </a:extLst>
                </a:gridCol>
                <a:gridCol w="845717">
                  <a:extLst>
                    <a:ext uri="{9D8B030D-6E8A-4147-A177-3AD203B41FA5}">
                      <a16:colId xmlns:a16="http://schemas.microsoft.com/office/drawing/2014/main" val="1307246360"/>
                    </a:ext>
                  </a:extLst>
                </a:gridCol>
                <a:gridCol w="720100">
                  <a:extLst>
                    <a:ext uri="{9D8B030D-6E8A-4147-A177-3AD203B41FA5}">
                      <a16:colId xmlns:a16="http://schemas.microsoft.com/office/drawing/2014/main" val="2276201853"/>
                    </a:ext>
                  </a:extLst>
                </a:gridCol>
                <a:gridCol w="720100">
                  <a:extLst>
                    <a:ext uri="{9D8B030D-6E8A-4147-A177-3AD203B41FA5}">
                      <a16:colId xmlns:a16="http://schemas.microsoft.com/office/drawing/2014/main" val="3643901681"/>
                    </a:ext>
                  </a:extLst>
                </a:gridCol>
                <a:gridCol w="957733">
                  <a:extLst>
                    <a:ext uri="{9D8B030D-6E8A-4147-A177-3AD203B41FA5}">
                      <a16:colId xmlns:a16="http://schemas.microsoft.com/office/drawing/2014/main" val="1106878071"/>
                    </a:ext>
                  </a:extLst>
                </a:gridCol>
                <a:gridCol w="1562616">
                  <a:extLst>
                    <a:ext uri="{9D8B030D-6E8A-4147-A177-3AD203B41FA5}">
                      <a16:colId xmlns:a16="http://schemas.microsoft.com/office/drawing/2014/main" val="179400717"/>
                    </a:ext>
                  </a:extLst>
                </a:gridCol>
                <a:gridCol w="1656230">
                  <a:extLst>
                    <a:ext uri="{9D8B030D-6E8A-4147-A177-3AD203B41FA5}">
                      <a16:colId xmlns:a16="http://schemas.microsoft.com/office/drawing/2014/main" val="34072455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Model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ROC_AUC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Target in top 20%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Target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7532620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262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483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3943918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CatBoost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0.026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0.630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261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482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9196005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259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493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55460166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GaussianNB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0.230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0.337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0.274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6705132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LightGB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0.031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0.618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473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9187226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0.220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0.063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0951609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RF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0.594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3913332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KNN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0.041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0.069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6331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0.179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0.220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391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624458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SVC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364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0795632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E602A78-8B62-6C45-87B0-1C9924C662FD}"/>
              </a:ext>
            </a:extLst>
          </p:cNvPr>
          <p:cNvSpPr txBox="1"/>
          <p:nvPr/>
        </p:nvSpPr>
        <p:spPr>
          <a:xfrm>
            <a:off x="402079" y="4491168"/>
            <a:ext cx="88949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As we expect the model to capture as many Target enrollees as possible from the Testing set, therefore instead of accuracy, we need to focus on the Recall score.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However as we can see most of the models have poor Recall due to the class imbalance issue in the dataset.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Therefore we tried to improve the model performance by oversampling</a:t>
            </a:r>
          </a:p>
        </p:txBody>
      </p:sp>
    </p:spTree>
    <p:extLst>
      <p:ext uri="{BB962C8B-B14F-4D97-AF65-F5344CB8AC3E}">
        <p14:creationId xmlns:p14="http://schemas.microsoft.com/office/powerpoint/2010/main" val="1541140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B46-FA98-6044-8AC0-A7EF52B2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Synthetic Minority Oversampling Technique (SMOTE)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0C9A0C35-5382-3845-AE55-6204F4865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86" y="1847320"/>
            <a:ext cx="3661760" cy="235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9BC953DE-B1D0-8447-8F71-52750618D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40" y="4504628"/>
            <a:ext cx="7378149" cy="226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8502BC-5996-CF4B-B38B-CF3D19B79CB4}"/>
              </a:ext>
            </a:extLst>
          </p:cNvPr>
          <p:cNvSpPr txBox="1"/>
          <p:nvPr/>
        </p:nvSpPr>
        <p:spPr>
          <a:xfrm>
            <a:off x="5206896" y="3745821"/>
            <a:ext cx="464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SMOTE find 4 nearest neighbors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991261-EB63-2641-A78B-F9354332C105}"/>
              </a:ext>
            </a:extLst>
          </p:cNvPr>
          <p:cNvCxnSpPr/>
          <p:nvPr/>
        </p:nvCxnSpPr>
        <p:spPr>
          <a:xfrm flipH="1">
            <a:off x="5779250" y="4123832"/>
            <a:ext cx="889623" cy="307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934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CF9AE-31D6-D34A-8D05-A150FF5F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Model evaluation on Testing Set</a:t>
            </a:r>
            <a:br>
              <a:rPr lang="en-US" dirty="0"/>
            </a:br>
            <a:r>
              <a:rPr lang="en-US" dirty="0"/>
              <a:t>(after SMOTE)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AEE8D4-6B10-F145-95B4-D58FB0DAA6CA}"/>
              </a:ext>
            </a:extLst>
          </p:cNvPr>
          <p:cNvSpPr txBox="1"/>
          <p:nvPr/>
        </p:nvSpPr>
        <p:spPr>
          <a:xfrm>
            <a:off x="6802865" y="1693994"/>
            <a:ext cx="538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Change in percentage after SMOTE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0BD00B-C7A7-CA46-B901-E7BA9BB0C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348477"/>
              </p:ext>
            </p:extLst>
          </p:nvPr>
        </p:nvGraphicFramePr>
        <p:xfrm>
          <a:off x="325823" y="2044595"/>
          <a:ext cx="5265678" cy="26070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4191">
                  <a:extLst>
                    <a:ext uri="{9D8B030D-6E8A-4147-A177-3AD203B41FA5}">
                      <a16:colId xmlns:a16="http://schemas.microsoft.com/office/drawing/2014/main" val="1743923258"/>
                    </a:ext>
                  </a:extLst>
                </a:gridCol>
                <a:gridCol w="861094">
                  <a:extLst>
                    <a:ext uri="{9D8B030D-6E8A-4147-A177-3AD203B41FA5}">
                      <a16:colId xmlns:a16="http://schemas.microsoft.com/office/drawing/2014/main" val="1006361411"/>
                    </a:ext>
                  </a:extLst>
                </a:gridCol>
                <a:gridCol w="732298">
                  <a:extLst>
                    <a:ext uri="{9D8B030D-6E8A-4147-A177-3AD203B41FA5}">
                      <a16:colId xmlns:a16="http://schemas.microsoft.com/office/drawing/2014/main" val="544806599"/>
                    </a:ext>
                  </a:extLst>
                </a:gridCol>
                <a:gridCol w="732298">
                  <a:extLst>
                    <a:ext uri="{9D8B030D-6E8A-4147-A177-3AD203B41FA5}">
                      <a16:colId xmlns:a16="http://schemas.microsoft.com/office/drawing/2014/main" val="730703747"/>
                    </a:ext>
                  </a:extLst>
                </a:gridCol>
                <a:gridCol w="771201">
                  <a:extLst>
                    <a:ext uri="{9D8B030D-6E8A-4147-A177-3AD203B41FA5}">
                      <a16:colId xmlns:a16="http://schemas.microsoft.com/office/drawing/2014/main" val="408565432"/>
                    </a:ext>
                  </a:extLst>
                </a:gridCol>
                <a:gridCol w="732298">
                  <a:extLst>
                    <a:ext uri="{9D8B030D-6E8A-4147-A177-3AD203B41FA5}">
                      <a16:colId xmlns:a16="http://schemas.microsoft.com/office/drawing/2014/main" val="710561850"/>
                    </a:ext>
                  </a:extLst>
                </a:gridCol>
                <a:gridCol w="732298">
                  <a:extLst>
                    <a:ext uri="{9D8B030D-6E8A-4147-A177-3AD203B41FA5}">
                      <a16:colId xmlns:a16="http://schemas.microsoft.com/office/drawing/2014/main" val="2473730969"/>
                    </a:ext>
                  </a:extLst>
                </a:gridCol>
              </a:tblGrid>
              <a:tr h="4958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Model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F1score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ROC_AUC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Target in top 20%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3509544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0.192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0.521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253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highlight>
                            <a:srgbClr val="FFFF00"/>
                          </a:highlight>
                        </a:rPr>
                        <a:t>480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78243362"/>
                  </a:ext>
                </a:extLst>
              </a:tr>
              <a:tr h="3329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GaussianNB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highlight>
                            <a:srgbClr val="FFFF00"/>
                          </a:highlight>
                        </a:rPr>
                        <a:t>0.674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0.246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441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822248849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KNN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0.455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0.218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0.541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391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038417336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SVC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212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158163808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DT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0.195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0.177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199452692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RF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0.065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0.588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206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717197717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0.381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highlight>
                            <a:srgbClr val="FFFF00"/>
                          </a:highlight>
                        </a:rPr>
                        <a:t>260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475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111699195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XGB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0.257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0.038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0.067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082782777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LightGB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0.309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0.628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484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60285913"/>
                  </a:ext>
                </a:extLst>
              </a:tr>
              <a:tr h="3329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CatBoost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0.315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481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68289597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1ED6231-5AEC-A845-B467-6D5A7DA55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561192"/>
              </p:ext>
            </p:extLst>
          </p:nvPr>
        </p:nvGraphicFramePr>
        <p:xfrm>
          <a:off x="6243908" y="2044595"/>
          <a:ext cx="5217753" cy="26570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6492">
                  <a:extLst>
                    <a:ext uri="{9D8B030D-6E8A-4147-A177-3AD203B41FA5}">
                      <a16:colId xmlns:a16="http://schemas.microsoft.com/office/drawing/2014/main" val="3467085090"/>
                    </a:ext>
                  </a:extLst>
                </a:gridCol>
                <a:gridCol w="784547">
                  <a:extLst>
                    <a:ext uri="{9D8B030D-6E8A-4147-A177-3AD203B41FA5}">
                      <a16:colId xmlns:a16="http://schemas.microsoft.com/office/drawing/2014/main" val="236806293"/>
                    </a:ext>
                  </a:extLst>
                </a:gridCol>
                <a:gridCol w="725633">
                  <a:extLst>
                    <a:ext uri="{9D8B030D-6E8A-4147-A177-3AD203B41FA5}">
                      <a16:colId xmlns:a16="http://schemas.microsoft.com/office/drawing/2014/main" val="2084672479"/>
                    </a:ext>
                  </a:extLst>
                </a:gridCol>
                <a:gridCol w="725633">
                  <a:extLst>
                    <a:ext uri="{9D8B030D-6E8A-4147-A177-3AD203B41FA5}">
                      <a16:colId xmlns:a16="http://schemas.microsoft.com/office/drawing/2014/main" val="2597411287"/>
                    </a:ext>
                  </a:extLst>
                </a:gridCol>
                <a:gridCol w="764182">
                  <a:extLst>
                    <a:ext uri="{9D8B030D-6E8A-4147-A177-3AD203B41FA5}">
                      <a16:colId xmlns:a16="http://schemas.microsoft.com/office/drawing/2014/main" val="3219874912"/>
                    </a:ext>
                  </a:extLst>
                </a:gridCol>
                <a:gridCol w="725633">
                  <a:extLst>
                    <a:ext uri="{9D8B030D-6E8A-4147-A177-3AD203B41FA5}">
                      <a16:colId xmlns:a16="http://schemas.microsoft.com/office/drawing/2014/main" val="876816657"/>
                    </a:ext>
                  </a:extLst>
                </a:gridCol>
                <a:gridCol w="725633">
                  <a:extLst>
                    <a:ext uri="{9D8B030D-6E8A-4147-A177-3AD203B41FA5}">
                      <a16:colId xmlns:a16="http://schemas.microsoft.com/office/drawing/2014/main" val="2526687372"/>
                    </a:ext>
                  </a:extLst>
                </a:gridCol>
              </a:tblGrid>
              <a:tr h="38693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Model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F1score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ROC_AUC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20%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839458049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highlight>
                            <a:srgbClr val="FF0000"/>
                          </a:highlight>
                        </a:rPr>
                        <a:t>-0.95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-3.44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-0.62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90528301"/>
                  </a:ext>
                </a:extLst>
              </a:tr>
              <a:tr h="3133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GaussianNB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-34.35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-10.22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-3.71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452004909"/>
                  </a:ext>
                </a:extLst>
              </a:tr>
              <a:tr h="2715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KNN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-31.43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1009.76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215.94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-3.70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-5.33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261205065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SVC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14.40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39.47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20.88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229104114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DT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-9.50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-11.36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-10.15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-2.44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-8.06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130094644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RF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-12.22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27.45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18.60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-2.37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358479181"/>
                  </a:ext>
                </a:extLst>
              </a:tr>
              <a:tr h="2715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33.22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1000.00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1120.00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-3.65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817917366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XGB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16.82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6.35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-4.44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946265456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LightGB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-7.21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81.25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70.97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-0.42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23723849"/>
                  </a:ext>
                </a:extLst>
              </a:tr>
              <a:tr h="2597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CatBoost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29.10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185.71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173.08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-5.36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highlight>
                            <a:srgbClr val="FF0000"/>
                          </a:highlight>
                        </a:rPr>
                        <a:t>-0.21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413132976"/>
                  </a:ext>
                </a:extLst>
              </a:tr>
            </a:tbl>
          </a:graphicData>
        </a:graphic>
      </p:graphicFrame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6EC19DC1-3CA3-844E-8176-04BDAA0623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487426"/>
              </p:ext>
            </p:extLst>
          </p:nvPr>
        </p:nvGraphicFramePr>
        <p:xfrm>
          <a:off x="3080406" y="5185470"/>
          <a:ext cx="5838241" cy="1298735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455585">
                  <a:extLst>
                    <a:ext uri="{9D8B030D-6E8A-4147-A177-3AD203B41FA5}">
                      <a16:colId xmlns:a16="http://schemas.microsoft.com/office/drawing/2014/main" val="2884333189"/>
                    </a:ext>
                  </a:extLst>
                </a:gridCol>
                <a:gridCol w="1260501">
                  <a:extLst>
                    <a:ext uri="{9D8B030D-6E8A-4147-A177-3AD203B41FA5}">
                      <a16:colId xmlns:a16="http://schemas.microsoft.com/office/drawing/2014/main" val="2207480686"/>
                    </a:ext>
                  </a:extLst>
                </a:gridCol>
                <a:gridCol w="277147">
                  <a:extLst>
                    <a:ext uri="{9D8B030D-6E8A-4147-A177-3AD203B41FA5}">
                      <a16:colId xmlns:a16="http://schemas.microsoft.com/office/drawing/2014/main" val="1664730957"/>
                    </a:ext>
                  </a:extLst>
                </a:gridCol>
                <a:gridCol w="1422504">
                  <a:extLst>
                    <a:ext uri="{9D8B030D-6E8A-4147-A177-3AD203B41FA5}">
                      <a16:colId xmlns:a16="http://schemas.microsoft.com/office/drawing/2014/main" val="3301370934"/>
                    </a:ext>
                  </a:extLst>
                </a:gridCol>
                <a:gridCol w="1422504">
                  <a:extLst>
                    <a:ext uri="{9D8B030D-6E8A-4147-A177-3AD203B41FA5}">
                      <a16:colId xmlns:a16="http://schemas.microsoft.com/office/drawing/2014/main" val="79008432"/>
                    </a:ext>
                  </a:extLst>
                </a:gridCol>
              </a:tblGrid>
              <a:tr h="5991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Before SMOTE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Target in top 20%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After SMOTE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Target in top 20%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Before SMOTE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Target in top 50%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After SMOTE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Target in top 50%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464114135"/>
                  </a:ext>
                </a:extLst>
              </a:tr>
              <a:tr h="2190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262 (LR)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effectLst/>
                        </a:rPr>
                        <a:t>260 (GB)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493 (GB)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effectLst/>
                        </a:rPr>
                        <a:t>480 (LR)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2711367"/>
                  </a:ext>
                </a:extLst>
              </a:tr>
              <a:tr h="2402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261 (CatBoost)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253 (LR)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483 (LR)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475 (GB)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940436165"/>
                  </a:ext>
                </a:extLst>
              </a:tr>
              <a:tr h="2402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259 (GB)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251 (GNB)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482 (</a:t>
                      </a:r>
                      <a:r>
                        <a:rPr lang="en-US" sz="1050" dirty="0" err="1">
                          <a:effectLst/>
                        </a:rPr>
                        <a:t>CatBoost</a:t>
                      </a:r>
                      <a:r>
                        <a:rPr lang="en-US" sz="1050" dirty="0">
                          <a:effectLst/>
                        </a:rPr>
                        <a:t>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441 (GNB)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020641477"/>
                  </a:ext>
                </a:extLst>
              </a:tr>
            </a:tbl>
          </a:graphicData>
        </a:graphic>
      </p:graphicFrame>
      <p:sp>
        <p:nvSpPr>
          <p:cNvPr id="17" name="Curved Down Arrow 16">
            <a:extLst>
              <a:ext uri="{FF2B5EF4-FFF2-40B4-BE49-F238E27FC236}">
                <a16:creationId xmlns:a16="http://schemas.microsoft.com/office/drawing/2014/main" id="{6C967DF9-AA93-4343-827F-3BFDE4A46A82}"/>
              </a:ext>
            </a:extLst>
          </p:cNvPr>
          <p:cNvSpPr/>
          <p:nvPr/>
        </p:nvSpPr>
        <p:spPr>
          <a:xfrm>
            <a:off x="5439361" y="1558513"/>
            <a:ext cx="1120332" cy="4004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253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8DDD-DC70-F542-B7E9-97B86C0F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5452" cy="1320800"/>
          </a:xfrm>
        </p:spPr>
        <p:txBody>
          <a:bodyPr/>
          <a:lstStyle/>
          <a:p>
            <a:r>
              <a:rPr lang="en-US" dirty="0"/>
              <a:t>Key Metrics: which one is the key metrics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A633572-ED63-7E4B-B2A0-B1D249E646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1642376"/>
              </p:ext>
            </p:extLst>
          </p:nvPr>
        </p:nvGraphicFramePr>
        <p:xfrm>
          <a:off x="792947" y="2613068"/>
          <a:ext cx="4050070" cy="12580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6404">
                  <a:extLst>
                    <a:ext uri="{9D8B030D-6E8A-4147-A177-3AD203B41FA5}">
                      <a16:colId xmlns:a16="http://schemas.microsoft.com/office/drawing/2014/main" val="1938720949"/>
                    </a:ext>
                  </a:extLst>
                </a:gridCol>
                <a:gridCol w="1206404">
                  <a:extLst>
                    <a:ext uri="{9D8B030D-6E8A-4147-A177-3AD203B41FA5}">
                      <a16:colId xmlns:a16="http://schemas.microsoft.com/office/drawing/2014/main" val="2938892944"/>
                    </a:ext>
                  </a:extLst>
                </a:gridCol>
                <a:gridCol w="1637262">
                  <a:extLst>
                    <a:ext uri="{9D8B030D-6E8A-4147-A177-3AD203B41FA5}">
                      <a16:colId xmlns:a16="http://schemas.microsoft.com/office/drawing/2014/main" val="1650650805"/>
                    </a:ext>
                  </a:extLst>
                </a:gridCol>
              </a:tblGrid>
              <a:tr h="4687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Predicted Target 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Predicted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non-Target 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077135037"/>
                  </a:ext>
                </a:extLst>
              </a:tr>
              <a:tr h="2662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Target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1397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TP: 491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1397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FN:237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765193254"/>
                  </a:ext>
                </a:extLst>
              </a:tr>
              <a:tr h="4687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non-Target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1397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FP: 2770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6985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TN: 2010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68089573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D5D532D-F7F2-C04D-AE35-5DE2716A31B1}"/>
              </a:ext>
            </a:extLst>
          </p:cNvPr>
          <p:cNvSpPr txBox="1"/>
          <p:nvPr/>
        </p:nvSpPr>
        <p:spPr>
          <a:xfrm>
            <a:off x="727886" y="1831720"/>
            <a:ext cx="662109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Hypothesis 1: Recall is the key metrics</a:t>
            </a:r>
          </a:p>
          <a:p>
            <a:r>
              <a:rPr lang="en-US" sz="1200" dirty="0">
                <a:latin typeface="+mj-lt"/>
              </a:rPr>
              <a:t>Best Recall: 0.674 </a:t>
            </a:r>
          </a:p>
          <a:p>
            <a:r>
              <a:rPr lang="en-US" sz="1200" dirty="0">
                <a:latin typeface="+mj-lt"/>
              </a:rPr>
              <a:t>Best model: </a:t>
            </a:r>
            <a:r>
              <a:rPr lang="en-US" sz="1200" dirty="0" err="1">
                <a:latin typeface="+mj-lt"/>
              </a:rPr>
              <a:t>GaussianNB</a:t>
            </a:r>
            <a:r>
              <a:rPr lang="en-US" sz="1200" dirty="0">
                <a:latin typeface="+mj-lt"/>
              </a:rPr>
              <a:t> after SMOTE</a:t>
            </a:r>
          </a:p>
          <a:p>
            <a:r>
              <a:rPr lang="en-US" sz="12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Confusion matrix:</a:t>
            </a:r>
          </a:p>
          <a:p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2526D9-CE7C-DD47-9E78-A1D732AEEED8}"/>
              </a:ext>
            </a:extLst>
          </p:cNvPr>
          <p:cNvSpPr txBox="1"/>
          <p:nvPr/>
        </p:nvSpPr>
        <p:spPr>
          <a:xfrm>
            <a:off x="727885" y="3874815"/>
            <a:ext cx="391768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Potential Targets approach list: 491+2770 = 3261</a:t>
            </a:r>
          </a:p>
          <a:p>
            <a:r>
              <a:rPr lang="en-US" sz="1200" dirty="0"/>
              <a:t>ROI Efficiency: 491/3261*100 = 15%</a:t>
            </a:r>
          </a:p>
          <a:p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58A134-A2D4-1A48-911B-A0E09B6E6CFA}"/>
              </a:ext>
            </a:extLst>
          </p:cNvPr>
          <p:cNvSpPr/>
          <p:nvPr/>
        </p:nvSpPr>
        <p:spPr>
          <a:xfrm>
            <a:off x="567559" y="1758516"/>
            <a:ext cx="5528441" cy="28516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100000">
                <a:schemeClr val="accent1">
                  <a:tint val="44500"/>
                  <a:satMod val="160000"/>
                  <a:lumMod val="85000"/>
                  <a:alpha val="3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964127-753E-514D-8C41-7BDD6650630C}"/>
              </a:ext>
            </a:extLst>
          </p:cNvPr>
          <p:cNvSpPr/>
          <p:nvPr/>
        </p:nvSpPr>
        <p:spPr>
          <a:xfrm>
            <a:off x="677334" y="4830483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Hypothesis 2: Targets in top 50% is the key metrics</a:t>
            </a:r>
          </a:p>
          <a:p>
            <a:r>
              <a:rPr lang="en-US" sz="1200" dirty="0"/>
              <a:t>Best Target in top 50%: 493</a:t>
            </a:r>
          </a:p>
          <a:p>
            <a:r>
              <a:rPr lang="en-US" sz="1200" dirty="0"/>
              <a:t>Best model: Gradient Boosting before SMOTE </a:t>
            </a:r>
          </a:p>
          <a:p>
            <a:r>
              <a:rPr lang="en-US" sz="1200" dirty="0"/>
              <a:t>Potential Targets approach list: 50% of the Testing set, 5508*0.5 = 2754</a:t>
            </a:r>
          </a:p>
          <a:p>
            <a:r>
              <a:rPr lang="en-US" sz="1200" dirty="0"/>
              <a:t>ROI Efficiency: 493/2754*100 = 18%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7689CA-DFB3-FB4F-9965-5313065BD540}"/>
              </a:ext>
            </a:extLst>
          </p:cNvPr>
          <p:cNvSpPr/>
          <p:nvPr/>
        </p:nvSpPr>
        <p:spPr>
          <a:xfrm>
            <a:off x="567558" y="4610208"/>
            <a:ext cx="5528441" cy="184584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100000">
                <a:schemeClr val="accent1">
                  <a:tint val="44500"/>
                  <a:satMod val="160000"/>
                  <a:lumMod val="85000"/>
                  <a:alpha val="3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AE240F7-E66B-424B-BABE-F8727F4689A5}"/>
              </a:ext>
            </a:extLst>
          </p:cNvPr>
          <p:cNvSpPr/>
          <p:nvPr/>
        </p:nvSpPr>
        <p:spPr>
          <a:xfrm>
            <a:off x="6106310" y="4274505"/>
            <a:ext cx="1130680" cy="794509"/>
          </a:xfrm>
          <a:prstGeom prst="rightArrow">
            <a:avLst>
              <a:gd name="adj1" fmla="val 3742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16CD27-52E5-3347-AA1C-46E1E399D857}"/>
              </a:ext>
            </a:extLst>
          </p:cNvPr>
          <p:cNvSpPr txBox="1"/>
          <p:nvPr/>
        </p:nvSpPr>
        <p:spPr>
          <a:xfrm>
            <a:off x="7275278" y="4071594"/>
            <a:ext cx="3436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Conclusion:</a:t>
            </a:r>
          </a:p>
          <a:p>
            <a:r>
              <a:rPr lang="en-US" dirty="0"/>
              <a:t>Target in top 50% </a:t>
            </a:r>
          </a:p>
          <a:p>
            <a:r>
              <a:rPr lang="en-US" dirty="0"/>
              <a:t>is the key metrics in terms of ROI efficiency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25ABEF-01A5-4049-A6FE-14A7DDCC2002}"/>
              </a:ext>
            </a:extLst>
          </p:cNvPr>
          <p:cNvSpPr/>
          <p:nvPr/>
        </p:nvSpPr>
        <p:spPr>
          <a:xfrm>
            <a:off x="6197013" y="1700644"/>
            <a:ext cx="40380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In real business case we should have a clear KPI such as:</a:t>
            </a:r>
          </a:p>
          <a:p>
            <a:pPr marL="342900" indent="-342900">
              <a:buAutoNum type="arabicParenR"/>
            </a:pPr>
            <a:r>
              <a:rPr lang="en-US" sz="1200" dirty="0">
                <a:solidFill>
                  <a:srgbClr val="FF0000"/>
                </a:solidFill>
              </a:rPr>
              <a:t>Reach: reach the potential Target enrollees as much as possible (cost doesn’t matter)</a:t>
            </a:r>
          </a:p>
          <a:p>
            <a:pPr marL="342900" indent="-342900">
              <a:buAutoNum type="arabicParenR"/>
            </a:pPr>
            <a:endParaRPr lang="en-US" sz="1200" dirty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r>
              <a:rPr lang="en-US" sz="1200" dirty="0">
                <a:solidFill>
                  <a:srgbClr val="FF0000"/>
                </a:solidFill>
              </a:rPr>
              <a:t>ROI: reach the most potential Target enrollees with the lest financial cost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Here in this study we will aim for the best ROI </a:t>
            </a:r>
          </a:p>
        </p:txBody>
      </p:sp>
    </p:spTree>
    <p:extLst>
      <p:ext uri="{BB962C8B-B14F-4D97-AF65-F5344CB8AC3E}">
        <p14:creationId xmlns:p14="http://schemas.microsoft.com/office/powerpoint/2010/main" val="1420257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FA9A-CCA8-5C44-9BB3-9971B3BFB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69" y="668217"/>
            <a:ext cx="11451862" cy="1320800"/>
          </a:xfrm>
        </p:spPr>
        <p:txBody>
          <a:bodyPr/>
          <a:lstStyle/>
          <a:p>
            <a:r>
              <a:rPr lang="en-US" dirty="0"/>
              <a:t>Experiment: </a:t>
            </a:r>
            <a:r>
              <a:rPr lang="en-US" sz="2000" b="1" dirty="0" err="1"/>
              <a:t>CatBoost</a:t>
            </a:r>
            <a:r>
              <a:rPr lang="en-US" sz="2000" b="1" dirty="0"/>
              <a:t> handles missing values and categorical variables</a:t>
            </a:r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268B49DA-4A95-F746-BDED-65B4F0000AC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3020578"/>
            <a:ext cx="3505748" cy="170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BB1DDB7-2B8E-6443-ABBF-C77E344ACAE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863" y="3045189"/>
            <a:ext cx="3488827" cy="1822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EE94002-851A-D745-AE8E-93321DC5883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491" y="3045189"/>
            <a:ext cx="3619060" cy="170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7BD5470-F9EA-A642-886B-19546309CAC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4846032"/>
            <a:ext cx="3608861" cy="18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FFD3EAA-F852-AB40-9A28-D76DF3E68CA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36" y="4916283"/>
            <a:ext cx="3362254" cy="170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8DD5B02-7F51-344F-AE6C-77E8D3B205C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72" y="4881390"/>
            <a:ext cx="3619060" cy="17019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5C44DC2-885E-C24F-9462-FA90D9734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646457"/>
              </p:ext>
            </p:extLst>
          </p:nvPr>
        </p:nvGraphicFramePr>
        <p:xfrm>
          <a:off x="572230" y="1401224"/>
          <a:ext cx="8596667" cy="12399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3745">
                  <a:extLst>
                    <a:ext uri="{9D8B030D-6E8A-4147-A177-3AD203B41FA5}">
                      <a16:colId xmlns:a16="http://schemas.microsoft.com/office/drawing/2014/main" val="531652090"/>
                    </a:ext>
                  </a:extLst>
                </a:gridCol>
                <a:gridCol w="836782">
                  <a:extLst>
                    <a:ext uri="{9D8B030D-6E8A-4147-A177-3AD203B41FA5}">
                      <a16:colId xmlns:a16="http://schemas.microsoft.com/office/drawing/2014/main" val="3513048409"/>
                    </a:ext>
                  </a:extLst>
                </a:gridCol>
                <a:gridCol w="829325">
                  <a:extLst>
                    <a:ext uri="{9D8B030D-6E8A-4147-A177-3AD203B41FA5}">
                      <a16:colId xmlns:a16="http://schemas.microsoft.com/office/drawing/2014/main" val="3618633897"/>
                    </a:ext>
                  </a:extLst>
                </a:gridCol>
                <a:gridCol w="827487">
                  <a:extLst>
                    <a:ext uri="{9D8B030D-6E8A-4147-A177-3AD203B41FA5}">
                      <a16:colId xmlns:a16="http://schemas.microsoft.com/office/drawing/2014/main" val="198023989"/>
                    </a:ext>
                  </a:extLst>
                </a:gridCol>
                <a:gridCol w="1158481">
                  <a:extLst>
                    <a:ext uri="{9D8B030D-6E8A-4147-A177-3AD203B41FA5}">
                      <a16:colId xmlns:a16="http://schemas.microsoft.com/office/drawing/2014/main" val="4006356775"/>
                    </a:ext>
                  </a:extLst>
                </a:gridCol>
                <a:gridCol w="827487">
                  <a:extLst>
                    <a:ext uri="{9D8B030D-6E8A-4147-A177-3AD203B41FA5}">
                      <a16:colId xmlns:a16="http://schemas.microsoft.com/office/drawing/2014/main" val="1704976308"/>
                    </a:ext>
                  </a:extLst>
                </a:gridCol>
                <a:gridCol w="1037116">
                  <a:extLst>
                    <a:ext uri="{9D8B030D-6E8A-4147-A177-3AD203B41FA5}">
                      <a16:colId xmlns:a16="http://schemas.microsoft.com/office/drawing/2014/main" val="4173051316"/>
                    </a:ext>
                  </a:extLst>
                </a:gridCol>
                <a:gridCol w="742900">
                  <a:extLst>
                    <a:ext uri="{9D8B030D-6E8A-4147-A177-3AD203B41FA5}">
                      <a16:colId xmlns:a16="http://schemas.microsoft.com/office/drawing/2014/main" val="3848484425"/>
                    </a:ext>
                  </a:extLst>
                </a:gridCol>
                <a:gridCol w="863344">
                  <a:extLst>
                    <a:ext uri="{9D8B030D-6E8A-4147-A177-3AD203B41FA5}">
                      <a16:colId xmlns:a16="http://schemas.microsoft.com/office/drawing/2014/main" val="32088146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CatBoost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   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 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F1score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ROC_AUC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20%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Target% in top 20%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Target%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687275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Data processed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0.026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0.630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35.9%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66.2%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1326771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Data Not processed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(baseline model)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275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37.8%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514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70.6%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9480417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Hyperparameter tuned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0.571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0.005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0.011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0.664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283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38.9%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highlight>
                            <a:srgbClr val="FFFF00"/>
                          </a:highlight>
                        </a:rPr>
                        <a:t>515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70.7%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090503614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E8A01E5-693B-0D40-B4ED-0DAFDC80992C}"/>
              </a:ext>
            </a:extLst>
          </p:cNvPr>
          <p:cNvSpPr/>
          <p:nvPr/>
        </p:nvSpPr>
        <p:spPr>
          <a:xfrm>
            <a:off x="516361" y="2617386"/>
            <a:ext cx="86525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we applied hyperparameter tuning via random search Cross Validation (3 Folds) to the model and obtained our optimized model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39542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B341-A6B8-0B41-A39F-27D10DD2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Model</a:t>
            </a:r>
            <a:br>
              <a:rPr lang="en-US" dirty="0"/>
            </a:br>
            <a:r>
              <a:rPr lang="en-US" sz="1600" dirty="0" err="1"/>
              <a:t>model_final</a:t>
            </a:r>
            <a:r>
              <a:rPr lang="en-US" sz="1600" dirty="0"/>
              <a:t> = </a:t>
            </a:r>
            <a:r>
              <a:rPr lang="en-US" sz="1600" dirty="0" err="1"/>
              <a:t>CatBoostClassifier</a:t>
            </a:r>
            <a:r>
              <a:rPr lang="en-US" sz="1600" dirty="0"/>
              <a:t>(iterations=988, depth=2, </a:t>
            </a:r>
            <a:r>
              <a:rPr lang="en-US" sz="1600" dirty="0" err="1"/>
              <a:t>learning_rate</a:t>
            </a:r>
            <a:r>
              <a:rPr lang="en-US" sz="1600" dirty="0"/>
              <a:t>=0.07165)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91701ED-074A-C44C-A599-B239C8B4A1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11" y="2270924"/>
            <a:ext cx="3640455" cy="3640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F385A39-D16E-514F-A74A-96C0B6EA514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665" y="2270924"/>
            <a:ext cx="4797563" cy="3335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6615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B410-CC3E-9049-A4B4-E8C12569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56" y="276860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19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4BD55-BDE0-1F44-9B82-8C06DD2F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187" y="354957"/>
            <a:ext cx="8596668" cy="1320800"/>
          </a:xfrm>
        </p:spPr>
        <p:txBody>
          <a:bodyPr/>
          <a:lstStyle/>
          <a:p>
            <a:r>
              <a:rPr lang="en-US" dirty="0"/>
              <a:t>Model 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40AC0-6030-AE44-80E3-036D1B519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DE148C-783D-4A4D-8AE8-954F6D537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743238"/>
              </p:ext>
            </p:extLst>
          </p:nvPr>
        </p:nvGraphicFramePr>
        <p:xfrm>
          <a:off x="677334" y="1209906"/>
          <a:ext cx="8834528" cy="54811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3132">
                  <a:extLst>
                    <a:ext uri="{9D8B030D-6E8A-4147-A177-3AD203B41FA5}">
                      <a16:colId xmlns:a16="http://schemas.microsoft.com/office/drawing/2014/main" val="3133488830"/>
                    </a:ext>
                  </a:extLst>
                </a:gridCol>
                <a:gridCol w="2012670">
                  <a:extLst>
                    <a:ext uri="{9D8B030D-6E8A-4147-A177-3AD203B41FA5}">
                      <a16:colId xmlns:a16="http://schemas.microsoft.com/office/drawing/2014/main" val="1826139724"/>
                    </a:ext>
                  </a:extLst>
                </a:gridCol>
                <a:gridCol w="2568441">
                  <a:extLst>
                    <a:ext uri="{9D8B030D-6E8A-4147-A177-3AD203B41FA5}">
                      <a16:colId xmlns:a16="http://schemas.microsoft.com/office/drawing/2014/main" val="3184413065"/>
                    </a:ext>
                  </a:extLst>
                </a:gridCol>
                <a:gridCol w="3910285">
                  <a:extLst>
                    <a:ext uri="{9D8B030D-6E8A-4147-A177-3AD203B41FA5}">
                      <a16:colId xmlns:a16="http://schemas.microsoft.com/office/drawing/2014/main" val="4094433486"/>
                    </a:ext>
                  </a:extLst>
                </a:gridCol>
              </a:tblGrid>
              <a:tr h="1402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No.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Binary Classifier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Advantages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Disadvantages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3311097491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Logistic Regression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East to interpret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Small number of hyperparameters 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can be addressed though regularization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May overfit when provided with large numbers of features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Can only learn linear hypothesis functions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Input data might need scaling 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May not handle irrelevant features well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3765580850"/>
                  </a:ext>
                </a:extLst>
              </a:tr>
              <a:tr h="403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Gaussian Naïve Bayes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No training involved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Very little parameter tuning is required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Features do not need scaling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Assumes that the features are independent, which is rarely true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4049467288"/>
                  </a:ext>
                </a:extLst>
              </a:tr>
              <a:tr h="403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k-Nearest Neighbors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No training involved, easy to implement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Only one hyperparameter 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Need to find optimal number of K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Slow to predict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Outlier sensitivity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982108528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4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Support Vector Machine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Accuracy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Works well on smaller cleaner datasets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Is effective when umber of dimensions is greater than the number of samples.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Isn’t suited to larger datasets as the training time can be high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Less effective on noisier datasets with overlapping classes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1293648726"/>
                  </a:ext>
                </a:extLst>
              </a:tr>
              <a:tr h="6654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5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Easy to interpret 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 with numerical and categorical features.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Requires little data preprocessing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Performs well on large datasets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Doesn’t require normalization</a:t>
                      </a: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Unable to predict continuous values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Doesn’t work well with lots of features and complex large dataset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47978809"/>
                  </a:ext>
                </a:extLst>
              </a:tr>
              <a:tr h="665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6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Random Forest (Ensemble Bagging)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Excellent predictive power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Requires little data preprocessing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Doesn’t require normalization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Suitable for large dataset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Plenty of optimization options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risk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Parameter complexity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Limited with regression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1985302241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7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Gradient Boosting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Excellent predictive accuracy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optimize on different loss functions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Provides several hyperparameter tuning options that make the function fit very flexible.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Overfitting risk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Computationally expensive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Parameter complexity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4178561494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8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XGBoost</a:t>
                      </a:r>
                      <a:r>
                        <a:rPr lang="en-US" sz="800" dirty="0">
                          <a:effectLst/>
                        </a:rPr>
                        <a:t>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Regularization to prevent overfitting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Computational efficiency and often better model performance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handle missing value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Difficult to interpret and visualize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Parameter complexity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Time consuming when dataset is large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1668459780"/>
                  </a:ext>
                </a:extLst>
              </a:tr>
              <a:tr h="665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9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LightGBM</a:t>
                      </a:r>
                      <a:r>
                        <a:rPr lang="en-US" sz="800" dirty="0">
                          <a:effectLst/>
                        </a:rPr>
                        <a:t>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171450" marR="0" indent="-1714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800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High speed, high accuracy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handle missing value and categorical value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Low memory usage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Compatibility with large dataset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Parameter complexity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risk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590966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10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CatBoost</a:t>
                      </a:r>
                      <a:r>
                        <a:rPr lang="en-US" sz="800" dirty="0">
                          <a:effectLst/>
                        </a:rPr>
                        <a:t>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handle missing value and categorical value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Work well with both small and large dataset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monitor loss function 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Prevent overfitting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Normally doesn’t need to tune hyperparameters to gain better result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409650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2674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89F7F-FB09-2D40-9B7C-917F1CF5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377F7-E6F2-6043-AE23-F5FB022DA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en-US" dirty="0"/>
              <a:t>The aim of this project is to use the credential/demographics/experience related data we collected from our training platform to find out the optimal solution to detect enrollees that are open for career change. </a:t>
            </a:r>
          </a:p>
          <a:p>
            <a:pPr>
              <a:buAutoNum type="arabicPeriod"/>
            </a:pPr>
            <a:r>
              <a:rPr lang="en-US" dirty="0"/>
              <a:t>The dataset we used for analysis contains information of 18,359 unique enrollees, among them 2425 enrollees were open for a career change, which are defined as our Target in this proposal. </a:t>
            </a:r>
          </a:p>
          <a:p>
            <a:pPr>
              <a:buAutoNum type="arabicPeriod"/>
            </a:pPr>
            <a:r>
              <a:rPr lang="en-US" dirty="0"/>
              <a:t>The final model we chose was able to identify 38.9%, 70% of Target from 20%, 50% of the testing dataset, respectively. Testing dataset contains non-Target and Target enrollee with a ratio of 6:1 (imbalanced data).</a:t>
            </a:r>
          </a:p>
        </p:txBody>
      </p:sp>
    </p:spTree>
    <p:extLst>
      <p:ext uri="{BB962C8B-B14F-4D97-AF65-F5344CB8AC3E}">
        <p14:creationId xmlns:p14="http://schemas.microsoft.com/office/powerpoint/2010/main" val="1167134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8596668" cy="1320800"/>
          </a:xfrm>
        </p:spPr>
        <p:txBody>
          <a:bodyPr/>
          <a:lstStyle/>
          <a:p>
            <a:r>
              <a:rPr lang="en-US" dirty="0"/>
              <a:t>Logistic Regression: Training vs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087A2D-6D3E-F44F-8443-86F7DEEFE2AD}"/>
                  </a:ext>
                </a:extLst>
              </p:cNvPr>
              <p:cNvSpPr/>
              <p:nvPr/>
            </p:nvSpPr>
            <p:spPr>
              <a:xfrm>
                <a:off x="495300" y="6348725"/>
                <a:ext cx="5600700" cy="385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>
                        <a:latin typeface="Cambria Math" panose="02040503050406030204" pitchFamily="18" charset="0"/>
                      </a:rPr>
                      <m:t>𝑐𝑢𝑚𝑢𝑙𝑎𝑡𝑖𝑣𝑒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𝑙𝑖𝑓𝑡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>
                            <a:latin typeface="Cambria Math" panose="02040503050406030204" pitchFamily="18" charset="0"/>
                          </a:rPr>
                          <m:t>0.2</m:t>
                        </m:r>
                      </m:e>
                    </m:d>
                    <m:r>
                      <a:rPr lang="en-US" sz="120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>
                            <a:latin typeface="Cambria Math" panose="02040503050406030204" pitchFamily="18" charset="0"/>
                          </a:rPr>
                          <m:t>%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𝑐𝑙𝑎𝑠𝑠𝑒𝑠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𝑎𝑙𝑙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𝑑𝑒𝑐𝑖𝑙𝑒𝑠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𝑢𝑝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𝑑𝑒𝑐</m:t>
                        </m:r>
                      </m:num>
                      <m:den>
                        <m:r>
                          <a:rPr lang="en-US" sz="1200">
                            <a:latin typeface="Cambria Math" panose="02040503050406030204" pitchFamily="18" charset="0"/>
                          </a:rPr>
                          <m:t>%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𝑐𝑙𝑎𝑠𝑠𝑒𝑠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𝑡𝑒𝑠𝑡𝑖𝑛𝑔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𝑠𝑒𝑡</m:t>
                        </m:r>
                      </m:den>
                    </m:f>
                  </m:oMath>
                </a14:m>
                <a:r>
                  <a:rPr lang="en-US" sz="1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>
                            <a:latin typeface="Cambria Math" panose="02040503050406030204" pitchFamily="18" charset="0"/>
                          </a:rPr>
                          <m:t>262/1102</m:t>
                        </m:r>
                      </m:num>
                      <m:den>
                        <m:r>
                          <a:rPr lang="en-US" sz="1200">
                            <a:latin typeface="Cambria Math" panose="02040503050406030204" pitchFamily="18" charset="0"/>
                          </a:rPr>
                          <m:t> 0.132</m:t>
                        </m:r>
                      </m:den>
                    </m:f>
                  </m:oMath>
                </a14:m>
                <a:r>
                  <a:rPr lang="en-US" sz="1200" dirty="0"/>
                  <a:t> ≈ 1.80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087A2D-6D3E-F44F-8443-86F7DEEFE2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6348725"/>
                <a:ext cx="5600700" cy="385747"/>
              </a:xfrm>
              <a:prstGeom prst="rect">
                <a:avLst/>
              </a:prstGeom>
              <a:blipFill>
                <a:blip r:embed="rId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375F2648-0EE5-A545-98C0-00E4C7AB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69" y="1723145"/>
            <a:ext cx="3771900" cy="368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300F60-498B-0A4E-ADAB-2C97B8230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413" y="1735644"/>
            <a:ext cx="3771900" cy="355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09E6A1-180C-C140-AAD6-D26669A51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69" y="2069717"/>
            <a:ext cx="3574321" cy="21097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E00EF2-9B0B-2B45-8817-620446884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072" y="2069717"/>
            <a:ext cx="3574321" cy="20666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7F0FAD-24B3-D947-B39B-D4C459EF05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669" y="4155883"/>
            <a:ext cx="3743090" cy="21244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672255-29D2-0F41-A44B-277A9CA1C6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9699" y="4136386"/>
            <a:ext cx="3693968" cy="20666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56318E-3E0A-7448-9C76-604EE337C0E1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6A84F1-D5F7-574B-932D-48A074B38762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303895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Gaussian Naïve Bayes : Training vs Testing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94A446-7A83-F248-BD33-244FE20DC840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D292D6-8920-5745-AEF7-6F8C23D87F57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74D20-97F8-414B-A6D4-A55553D7F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34" y="1660891"/>
            <a:ext cx="4064263" cy="437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6203E9-3354-9646-A466-AFAB6EF07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354" y="1670729"/>
            <a:ext cx="3897244" cy="3925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835ED3-905C-4A45-9E91-E7C63F54D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28" y="2097198"/>
            <a:ext cx="3825124" cy="22511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7D3D8E-60B9-1B49-BB71-12A6F9DDD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354" y="2063257"/>
            <a:ext cx="3825124" cy="22328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53F263-0262-DF4F-A0EA-E0FC19F39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837" y="4388061"/>
            <a:ext cx="3934937" cy="23060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27E625-F1DD-204C-88DC-F8A4C5DDE5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2846" y="4363987"/>
            <a:ext cx="4136259" cy="228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45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k-Nearest Neighbors : Training vs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44656A-E22B-9A40-8576-C5FDF11ECAF5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F91AC-4C8A-064F-9FE0-4B2C6BFADD7A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A0924-FC3A-D343-8B92-CBDA970C5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803996"/>
            <a:ext cx="4055072" cy="4685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18655E-B80A-DE4E-AD50-5B233A50B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818" y="1784280"/>
            <a:ext cx="4305655" cy="5296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916974-F058-6949-B0D0-BCDBC6886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83" y="2331178"/>
            <a:ext cx="3618998" cy="21713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5F95C8-C9AB-8441-A1AF-DBF909299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818" y="2351917"/>
            <a:ext cx="3670698" cy="21541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1A15B9-C794-EB46-95A1-1A0601984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083" y="4526822"/>
            <a:ext cx="3808565" cy="21713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F41502-1C44-0541-945D-FBBF9527E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9884" y="4544055"/>
            <a:ext cx="3808565" cy="213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00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Decision Tree: Training vs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D0D96-B21A-1E4D-BD68-DA560C317CC6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30C0F-8443-D248-9636-D0E873422CF1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CE11D-9CC3-844F-8517-FB4BC09AB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837452"/>
            <a:ext cx="4296076" cy="4983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7A0D1B-7754-5448-98DE-3ACE99975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376" y="1825297"/>
            <a:ext cx="4313261" cy="515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2FD3B9-DC8D-ED41-8EA5-048F54A8B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62" y="2354981"/>
            <a:ext cx="3557151" cy="2148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5F3E23-FCC3-3141-AD43-EE363B3EE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265" y="2320422"/>
            <a:ext cx="3539967" cy="21652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5C86CE-EF88-4940-AC6B-1CD8B1AD8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04" y="4522203"/>
            <a:ext cx="3755066" cy="21775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BA9FB1-727C-0448-8A83-E5D20CD79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265" y="4485645"/>
            <a:ext cx="3763363" cy="218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20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Random Forest: Training vs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64AF8-0A53-4749-8618-BFDAEB6057B4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DDAF06-18D1-B749-B00F-4F70487A9F5C}"/>
              </a:ext>
            </a:extLst>
          </p:cNvPr>
          <p:cNvSpPr txBox="1"/>
          <p:nvPr/>
        </p:nvSpPr>
        <p:spPr>
          <a:xfrm>
            <a:off x="6096000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B73BC-66B0-F943-BB9C-474B6095F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10" y="1797342"/>
            <a:ext cx="4417890" cy="5301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46B6CF-E3F5-0C44-B89B-8B703FB87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190" y="1806458"/>
            <a:ext cx="4333792" cy="506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A1933F-7958-5146-9871-704CF2E05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6" y="2330293"/>
            <a:ext cx="3810913" cy="22792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F34186-F790-D842-9F54-0C588FFEE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760" y="2321175"/>
            <a:ext cx="3829148" cy="22974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EEB34D-159C-6D46-A82E-53A94021F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451" y="4544768"/>
            <a:ext cx="3879448" cy="22118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BD677E-A9F1-124E-BEA8-24195D881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0" y="4544768"/>
            <a:ext cx="3947669" cy="22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60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5924CC-F305-F14C-9D07-82FB4C9E4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21" y="2204881"/>
            <a:ext cx="3729130" cy="2244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703514-6499-A642-9741-1273CE5DE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20" y="4411356"/>
            <a:ext cx="3799031" cy="218092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: Training vs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5995B-225D-EC4C-9474-7871ADFB9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65" y="2133090"/>
            <a:ext cx="3791857" cy="2217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9D4DD-567F-C54C-B475-5633EE13C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89" y="4421866"/>
            <a:ext cx="3714497" cy="2217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5F7F29-814D-D74B-95F7-613BAF67C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689" y="1723145"/>
            <a:ext cx="3936003" cy="4667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930024-0482-A946-BD62-7DCDAA6C95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121" y="1747970"/>
            <a:ext cx="4004000" cy="47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86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 err="1"/>
              <a:t>LightGB</a:t>
            </a:r>
            <a:r>
              <a:rPr lang="en-US" dirty="0"/>
              <a:t>: Training vs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366BA-E19E-DA45-AB2C-9F954AC6F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7" y="1737084"/>
            <a:ext cx="3864404" cy="437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098A52-B74F-3F47-9F44-077292608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533" y="1737359"/>
            <a:ext cx="3997664" cy="437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AD04B1-DB56-D543-8CBB-4FC19D6F8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2224973"/>
            <a:ext cx="3903557" cy="22786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B90356-D059-5A40-B220-82A2F2BCD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993" y="2227345"/>
            <a:ext cx="3860492" cy="2278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1AFFDD-2224-0149-AD94-D5C9D676C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873" y="4468441"/>
            <a:ext cx="3944122" cy="22308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8FC831-7DF7-1A42-B8E0-820845937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4256" y="4470582"/>
            <a:ext cx="3997663" cy="223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15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 err="1"/>
              <a:t>CatBoost</a:t>
            </a:r>
            <a:r>
              <a:rPr lang="en-US" dirty="0"/>
              <a:t>: Training vs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6165409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BF1176-DBB6-0446-BFB1-46E86169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53" y="1723145"/>
            <a:ext cx="3966919" cy="464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D9BE87-7CF4-E14A-B68F-1AC2F321F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087" y="1708978"/>
            <a:ext cx="4233658" cy="464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381B8A-F5A7-464D-AAA4-A66F7DF7C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31" y="2173928"/>
            <a:ext cx="3910906" cy="23161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F818DA-C68B-644F-BBE2-69FD23552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610" y="2180366"/>
            <a:ext cx="4031713" cy="23806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B5DC67-5763-324C-BBBE-FCC72E0CF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64" y="4550486"/>
            <a:ext cx="3910905" cy="22192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833924-3B9E-CE48-B8E8-061D0DEB1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1588" y="4534187"/>
            <a:ext cx="4085569" cy="232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20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BA417-B0F8-C94C-94CF-ADCB8D13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 for </a:t>
            </a:r>
            <a:r>
              <a:rPr lang="en-US" dirty="0" err="1"/>
              <a:t>CatBoost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9CA768-CC92-2446-A0CB-77389A9317CE}"/>
              </a:ext>
            </a:extLst>
          </p:cNvPr>
          <p:cNvSpPr/>
          <p:nvPr/>
        </p:nvSpPr>
        <p:spPr>
          <a:xfrm>
            <a:off x="677334" y="178711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</a:rPr>
              <a:t>1) Parameter Range: </a:t>
            </a:r>
          </a:p>
          <a:p>
            <a:endParaRPr lang="en-US" dirty="0"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parameters = {'depth' : </a:t>
            </a:r>
            <a:r>
              <a:rPr lang="en-US" dirty="0" err="1">
                <a:latin typeface="Times New Roman" panose="02020603050405020304" pitchFamily="18" charset="0"/>
              </a:rPr>
              <a:t>sp_randInt</a:t>
            </a:r>
            <a:r>
              <a:rPr lang="en-US" dirty="0">
                <a:latin typeface="Times New Roman" panose="02020603050405020304" pitchFamily="18" charset="0"/>
              </a:rPr>
              <a:t>(1, 5),</a:t>
            </a:r>
          </a:p>
          <a:p>
            <a:r>
              <a:rPr lang="en-US" dirty="0">
                <a:latin typeface="Times New Roman" panose="02020603050405020304" pitchFamily="18" charset="0"/>
              </a:rPr>
              <a:t>                      '</a:t>
            </a:r>
            <a:r>
              <a:rPr lang="en-US" dirty="0" err="1">
                <a:latin typeface="Times New Roman" panose="02020603050405020304" pitchFamily="18" charset="0"/>
              </a:rPr>
              <a:t>learning_rate</a:t>
            </a:r>
            <a:r>
              <a:rPr lang="en-US" dirty="0">
                <a:latin typeface="Times New Roman" panose="02020603050405020304" pitchFamily="18" charset="0"/>
              </a:rPr>
              <a:t>' : </a:t>
            </a:r>
            <a:r>
              <a:rPr lang="en-US" dirty="0" err="1">
                <a:latin typeface="Times New Roman" panose="02020603050405020304" pitchFamily="18" charset="0"/>
              </a:rPr>
              <a:t>sp_randFloat</a:t>
            </a:r>
            <a:r>
              <a:rPr lang="en-US" dirty="0">
                <a:latin typeface="Times New Roman" panose="02020603050405020304" pitchFamily="18" charset="0"/>
              </a:rPr>
              <a:t>(),</a:t>
            </a:r>
          </a:p>
          <a:p>
            <a:r>
              <a:rPr lang="en-US" dirty="0">
                <a:latin typeface="Times New Roman" panose="02020603050405020304" pitchFamily="18" charset="0"/>
              </a:rPr>
              <a:t>                      'iterations' : </a:t>
            </a:r>
            <a:r>
              <a:rPr lang="en-US" dirty="0" err="1">
                <a:latin typeface="Times New Roman" panose="02020603050405020304" pitchFamily="18" charset="0"/>
              </a:rPr>
              <a:t>sp_randInt</a:t>
            </a:r>
            <a:r>
              <a:rPr lang="en-US" dirty="0">
                <a:latin typeface="Times New Roman" panose="02020603050405020304" pitchFamily="18" charset="0"/>
              </a:rPr>
              <a:t>(800, 1100)}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CB4EC-2104-A642-8A28-475D6CB25630}"/>
              </a:ext>
            </a:extLst>
          </p:cNvPr>
          <p:cNvSpPr/>
          <p:nvPr/>
        </p:nvSpPr>
        <p:spPr>
          <a:xfrm>
            <a:off x="677334" y="392671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</a:rPr>
              <a:t>2) Tuned result: </a:t>
            </a:r>
          </a:p>
          <a:p>
            <a:endParaRPr lang="en-US" dirty="0"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parameters = {'depth’ : 2,</a:t>
            </a:r>
          </a:p>
          <a:p>
            <a:r>
              <a:rPr lang="en-US" dirty="0">
                <a:latin typeface="Times New Roman" panose="02020603050405020304" pitchFamily="18" charset="0"/>
              </a:rPr>
              <a:t>                      '</a:t>
            </a:r>
            <a:r>
              <a:rPr lang="en-US" dirty="0" err="1">
                <a:latin typeface="Times New Roman" panose="02020603050405020304" pitchFamily="18" charset="0"/>
              </a:rPr>
              <a:t>learning_rate</a:t>
            </a:r>
            <a:r>
              <a:rPr lang="en-US" dirty="0">
                <a:latin typeface="Times New Roman" panose="02020603050405020304" pitchFamily="18" charset="0"/>
              </a:rPr>
              <a:t>’ : 0.072</a:t>
            </a:r>
          </a:p>
          <a:p>
            <a:r>
              <a:rPr lang="en-US" dirty="0">
                <a:latin typeface="Times New Roman" panose="02020603050405020304" pitchFamily="18" charset="0"/>
              </a:rPr>
              <a:t>                      'iterations’ :  988}</a:t>
            </a:r>
          </a:p>
        </p:txBody>
      </p:sp>
    </p:spTree>
    <p:extLst>
      <p:ext uri="{BB962C8B-B14F-4D97-AF65-F5344CB8AC3E}">
        <p14:creationId xmlns:p14="http://schemas.microsoft.com/office/powerpoint/2010/main" val="3261755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3D6C4E-1FDA-C84B-A018-F2F5F2C66F3F}"/>
              </a:ext>
            </a:extLst>
          </p:cNvPr>
          <p:cNvSpPr/>
          <p:nvPr/>
        </p:nvSpPr>
        <p:spPr>
          <a:xfrm>
            <a:off x="677334" y="2165131"/>
            <a:ext cx="4378142" cy="39098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062D0-5DE3-6648-93EA-30A1F5400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Identification:</a:t>
            </a:r>
            <a:br>
              <a:rPr lang="en-US" dirty="0"/>
            </a:br>
            <a:r>
              <a:rPr lang="en-US" sz="2000" dirty="0"/>
              <a:t>How can we identify Target enrollee as many as possible and approach them with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20DBA-D4BB-7B43-A457-349C93827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65" y="2165132"/>
            <a:ext cx="4346611" cy="390984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Criteria for success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Scope of solution space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4AD5C7-E56F-5E42-9ADD-941BBCB2C50F}"/>
              </a:ext>
            </a:extLst>
          </p:cNvPr>
          <p:cNvSpPr txBox="1">
            <a:spLocks/>
          </p:cNvSpPr>
          <p:nvPr/>
        </p:nvSpPr>
        <p:spPr>
          <a:xfrm>
            <a:off x="5055476" y="2165131"/>
            <a:ext cx="4346611" cy="39098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Constrains within solution space</a:t>
            </a:r>
          </a:p>
          <a:p>
            <a:pPr>
              <a:buFont typeface="Wingdings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Key data sources</a:t>
            </a: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40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09C9-63C5-E844-A2C2-BC0E9D01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A3509-8E12-2B49-88F4-6484AA87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866" y="2778361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Data sources: Company XYZ training platform database </a:t>
            </a:r>
          </a:p>
          <a:p>
            <a:r>
              <a:rPr lang="en-US" dirty="0"/>
              <a:t>18,359 observations of 14 variables 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Input variables: 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Experience related variables: experience, </a:t>
            </a:r>
            <a:r>
              <a:rPr lang="en-US" dirty="0" err="1"/>
              <a:t>last_new_job</a:t>
            </a:r>
            <a:r>
              <a:rPr lang="en-US" dirty="0"/>
              <a:t>, </a:t>
            </a:r>
            <a:r>
              <a:rPr lang="en-US" dirty="0" err="1"/>
              <a:t>relevant_experience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Employer related variables: </a:t>
            </a:r>
            <a:r>
              <a:rPr lang="en-US" dirty="0" err="1"/>
              <a:t>company_type</a:t>
            </a:r>
            <a:r>
              <a:rPr lang="en-US" dirty="0"/>
              <a:t>, </a:t>
            </a:r>
            <a:r>
              <a:rPr lang="en-US" dirty="0" err="1"/>
              <a:t>company_size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Education related </a:t>
            </a:r>
            <a:r>
              <a:rPr lang="en-US" dirty="0" err="1"/>
              <a:t>variabels</a:t>
            </a:r>
            <a:r>
              <a:rPr lang="en-US" dirty="0"/>
              <a:t>: </a:t>
            </a:r>
            <a:r>
              <a:rPr lang="en-US" dirty="0" err="1"/>
              <a:t>education_level</a:t>
            </a:r>
            <a:r>
              <a:rPr lang="en-US" dirty="0"/>
              <a:t>, </a:t>
            </a:r>
            <a:r>
              <a:rPr lang="en-US" dirty="0" err="1"/>
              <a:t>major_discipline</a:t>
            </a:r>
            <a:r>
              <a:rPr lang="en-US" dirty="0"/>
              <a:t>, </a:t>
            </a:r>
            <a:r>
              <a:rPr lang="en-US" dirty="0" err="1"/>
              <a:t>enrolled_university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Gender: gender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City related variables: city (name), </a:t>
            </a:r>
            <a:r>
              <a:rPr lang="en-US" dirty="0" err="1"/>
              <a:t>city_development_index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Training related variables: </a:t>
            </a:r>
            <a:r>
              <a:rPr lang="en-US" dirty="0" err="1"/>
              <a:t>training_hours</a:t>
            </a:r>
            <a:endParaRPr lang="en-US" dirty="0"/>
          </a:p>
          <a:p>
            <a:pPr lvl="1">
              <a:buFont typeface="Wingdings" pitchFamily="2" charset="2"/>
              <a:buChar char="q"/>
            </a:pPr>
            <a:r>
              <a:rPr lang="en-US" dirty="0"/>
              <a:t>target: open for career change or not (0=no, 1=yes)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0000"/>
                </a:solidFill>
              </a:rPr>
              <a:t>*</a:t>
            </a:r>
            <a:r>
              <a:rPr lang="en-US" sz="1200" dirty="0" err="1">
                <a:solidFill>
                  <a:srgbClr val="FF0000"/>
                </a:solidFill>
              </a:rPr>
              <a:t>enrollee_id</a:t>
            </a:r>
            <a:r>
              <a:rPr lang="en-US" sz="1200" dirty="0">
                <a:solidFill>
                  <a:srgbClr val="FF0000"/>
                </a:solidFill>
              </a:rPr>
              <a:t> is excluded from input variables, variable city is already hashed in original dataset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FFC93-58CB-9049-BDF9-D44B47C70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6" y="1438051"/>
            <a:ext cx="9052859" cy="98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81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763C-CFED-1643-A620-50197310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10288B-47CD-5147-8B6E-FBF61B473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070573"/>
              </p:ext>
            </p:extLst>
          </p:nvPr>
        </p:nvGraphicFramePr>
        <p:xfrm>
          <a:off x="785886" y="1270001"/>
          <a:ext cx="8147909" cy="51353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7419">
                  <a:extLst>
                    <a:ext uri="{9D8B030D-6E8A-4147-A177-3AD203B41FA5}">
                      <a16:colId xmlns:a16="http://schemas.microsoft.com/office/drawing/2014/main" val="193819823"/>
                    </a:ext>
                  </a:extLst>
                </a:gridCol>
                <a:gridCol w="1105302">
                  <a:extLst>
                    <a:ext uri="{9D8B030D-6E8A-4147-A177-3AD203B41FA5}">
                      <a16:colId xmlns:a16="http://schemas.microsoft.com/office/drawing/2014/main" val="1493782069"/>
                    </a:ext>
                  </a:extLst>
                </a:gridCol>
                <a:gridCol w="1471448">
                  <a:extLst>
                    <a:ext uri="{9D8B030D-6E8A-4147-A177-3AD203B41FA5}">
                      <a16:colId xmlns:a16="http://schemas.microsoft.com/office/drawing/2014/main" val="2691658066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2301929895"/>
                    </a:ext>
                  </a:extLst>
                </a:gridCol>
                <a:gridCol w="3804747">
                  <a:extLst>
                    <a:ext uri="{9D8B030D-6E8A-4147-A177-3AD203B41FA5}">
                      <a16:colId xmlns:a16="http://schemas.microsoft.com/office/drawing/2014/main" val="738668888"/>
                    </a:ext>
                  </a:extLst>
                </a:gridCol>
              </a:tblGrid>
              <a:tr h="3536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Group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Variable Feature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Variable Names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Missing Value Percentage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Process Method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1142706715"/>
                  </a:ext>
                </a:extLst>
              </a:tr>
              <a:tr h="196593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experience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relevent_experience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047556878"/>
                  </a:ext>
                </a:extLst>
              </a:tr>
              <a:tr h="332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experience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correction, missing value imputation (fill with mode)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782180053"/>
                  </a:ext>
                </a:extLst>
              </a:tr>
              <a:tr h="332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last_new_job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correction, missing value imputation (fill with mode)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951568263"/>
                  </a:ext>
                </a:extLst>
              </a:tr>
              <a:tr h="776253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employer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company_type, 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27.45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data grouping, missing value imputation (fill with KNN imputation)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*KNN imputation will automatically convert the variable’s data type to float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019208049"/>
                  </a:ext>
                </a:extLst>
              </a:tr>
              <a:tr h="3535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company_size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26.03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grouping, missing value imputation (fill with KNN imputation)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748083827"/>
                  </a:ext>
                </a:extLst>
              </a:tr>
              <a:tr h="353539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education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education_level,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2.49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grouping, data type correction, missing value imputation (fill with 0)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995168995"/>
                  </a:ext>
                </a:extLst>
              </a:tr>
              <a:tr h="8163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major_discipline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15.46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data grouping, data type correction, missing value imputation (fill with 0 or mode)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*when </a:t>
                      </a:r>
                      <a:r>
                        <a:rPr lang="en-US" sz="1000" dirty="0" err="1">
                          <a:solidFill>
                            <a:srgbClr val="FF0000"/>
                          </a:solidFill>
                          <a:effectLst/>
                        </a:rPr>
                        <a:t>education_level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 equals to 0 (None) or 1 (high school or primary school), fill missing value with 0, then fill the rest with 0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50843703"/>
                  </a:ext>
                </a:extLst>
              </a:tr>
              <a:tr h="1965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enrolled_university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1.86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fill with mode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4236397469"/>
                  </a:ext>
                </a:extLst>
              </a:tr>
              <a:tr h="3329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gender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gender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22.32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correction, missing value imputation (fill with mode)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1716289564"/>
                  </a:ext>
                </a:extLst>
              </a:tr>
              <a:tr h="332901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city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city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grouping, data type correction (dummy encoding)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1407893798"/>
                  </a:ext>
                </a:extLst>
              </a:tr>
              <a:tr h="332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city_development_index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5529835"/>
                  </a:ext>
                </a:extLst>
              </a:tr>
              <a:tr h="35353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training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training_hours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09508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045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B410-CC3E-9049-A4B4-E8C12569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56" y="276860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Key Findings</a:t>
            </a:r>
          </a:p>
        </p:txBody>
      </p:sp>
    </p:spTree>
    <p:extLst>
      <p:ext uri="{BB962C8B-B14F-4D97-AF65-F5344CB8AC3E}">
        <p14:creationId xmlns:p14="http://schemas.microsoft.com/office/powerpoint/2010/main" val="2219246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1  </a:t>
            </a:r>
            <a:r>
              <a:rPr lang="en-US" dirty="0"/>
              <a:t>City vs. Target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F5BA285-DC41-1544-A15F-1A97CEA3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661" y="3975247"/>
            <a:ext cx="4156083" cy="263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3A138F0A-621B-B343-AB2E-CC40E0EB22E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48" y="1563995"/>
            <a:ext cx="4082511" cy="21979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2178C75-C168-4D43-B6A7-69C9DCA05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591607"/>
              </p:ext>
            </p:extLst>
          </p:nvPr>
        </p:nvGraphicFramePr>
        <p:xfrm>
          <a:off x="781506" y="1669098"/>
          <a:ext cx="4216592" cy="138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246">
                  <a:extLst>
                    <a:ext uri="{9D8B030D-6E8A-4147-A177-3AD203B41FA5}">
                      <a16:colId xmlns:a16="http://schemas.microsoft.com/office/drawing/2014/main" val="3866131714"/>
                    </a:ext>
                  </a:extLst>
                </a:gridCol>
                <a:gridCol w="1755227">
                  <a:extLst>
                    <a:ext uri="{9D8B030D-6E8A-4147-A177-3AD203B41FA5}">
                      <a16:colId xmlns:a16="http://schemas.microsoft.com/office/drawing/2014/main" val="3306166980"/>
                    </a:ext>
                  </a:extLst>
                </a:gridCol>
                <a:gridCol w="916971">
                  <a:extLst>
                    <a:ext uri="{9D8B030D-6E8A-4147-A177-3AD203B41FA5}">
                      <a16:colId xmlns:a16="http://schemas.microsoft.com/office/drawing/2014/main" val="2870282314"/>
                    </a:ext>
                  </a:extLst>
                </a:gridCol>
                <a:gridCol w="1054148">
                  <a:extLst>
                    <a:ext uri="{9D8B030D-6E8A-4147-A177-3AD203B41FA5}">
                      <a16:colId xmlns:a16="http://schemas.microsoft.com/office/drawing/2014/main" val="341085980"/>
                    </a:ext>
                  </a:extLst>
                </a:gridCol>
              </a:tblGrid>
              <a:tr h="223050">
                <a:tc>
                  <a:txBody>
                    <a:bodyPr/>
                    <a:lstStyle/>
                    <a:p>
                      <a:r>
                        <a:rPr lang="en-US" sz="10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city_development_index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Total enrollee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Target enrollee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03344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000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0.920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4358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01669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0.624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1672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81262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1654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8823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688920" y="3634939"/>
            <a:ext cx="41762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32% of the total enrollees, 30% of the Target enrollees are from cities where </a:t>
            </a:r>
            <a:r>
              <a:rPr lang="en-US" dirty="0" err="1"/>
              <a:t>city_development_index</a:t>
            </a:r>
            <a:r>
              <a:rPr lang="en-US" dirty="0"/>
              <a:t> ranges 0.910 ~ 0.920 (city 103, 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42% of the total enrollees, 48% of the Target enrollees are from city 103, 21, 16.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1C9B6C-9B86-4B41-86FC-E72EC925F80E}"/>
              </a:ext>
            </a:extLst>
          </p:cNvPr>
          <p:cNvSpPr txBox="1"/>
          <p:nvPr/>
        </p:nvSpPr>
        <p:spPr>
          <a:xfrm>
            <a:off x="5623035" y="1350653"/>
            <a:ext cx="379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Normalized histogram</a:t>
            </a:r>
          </a:p>
        </p:txBody>
      </p:sp>
    </p:spTree>
    <p:extLst>
      <p:ext uri="{BB962C8B-B14F-4D97-AF65-F5344CB8AC3E}">
        <p14:creationId xmlns:p14="http://schemas.microsoft.com/office/powerpoint/2010/main" val="328441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2  </a:t>
            </a:r>
            <a:r>
              <a:rPr lang="en-US" dirty="0"/>
              <a:t>Employer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677334" y="4167503"/>
            <a:ext cx="67429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46% of the total enrollees, 53% of Target enrollees are from medium size company (100~999)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79% of the total enrollees, 81% of the Target enrollees are from private limited company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94B400B-0E46-694E-B0B8-973DDF09D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265498"/>
            <a:ext cx="4257702" cy="270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AE3DDD1B-200F-394F-AC42-04E0F39FD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534" y="1265498"/>
            <a:ext cx="4262351" cy="267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6293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1796</TotalTime>
  <Words>2582</Words>
  <Application>Microsoft Macintosh PowerPoint</Application>
  <PresentationFormat>Widescreen</PresentationFormat>
  <Paragraphs>681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Cambria Math</vt:lpstr>
      <vt:lpstr>Times New Roman</vt:lpstr>
      <vt:lpstr>Trebuchet MS</vt:lpstr>
      <vt:lpstr>Wingdings</vt:lpstr>
      <vt:lpstr>Wingdings 3</vt:lpstr>
      <vt:lpstr>Facet</vt:lpstr>
      <vt:lpstr>Proposal for Potential Candidate Detection</vt:lpstr>
      <vt:lpstr>TOC</vt:lpstr>
      <vt:lpstr>Overview </vt:lpstr>
      <vt:lpstr>Problem Identification: How can we identify Target enrollee as many as possible and approach them with efficiency</vt:lpstr>
      <vt:lpstr>Dataset description</vt:lpstr>
      <vt:lpstr>Data Wrangling</vt:lpstr>
      <vt:lpstr>Key Findings</vt:lpstr>
      <vt:lpstr> 1  City vs. Target</vt:lpstr>
      <vt:lpstr> 2  Employer vs. Target</vt:lpstr>
      <vt:lpstr> 3  Experience vs. Target</vt:lpstr>
      <vt:lpstr> 4  Education vs. Target</vt:lpstr>
      <vt:lpstr> 5  Gender vs. Target</vt:lpstr>
      <vt:lpstr> 6  Training_hours vs. Target</vt:lpstr>
      <vt:lpstr> 7  Feature Space Overlap</vt:lpstr>
      <vt:lpstr> 8  Multi</vt:lpstr>
      <vt:lpstr>Modeling and Analysis</vt:lpstr>
      <vt:lpstr>Model Selection</vt:lpstr>
      <vt:lpstr>Train/Test Split </vt:lpstr>
      <vt:lpstr>Metrics</vt:lpstr>
      <vt:lpstr>Best Model: Gradient Boosting</vt:lpstr>
      <vt:lpstr>Worst Model: Support Vector Machine</vt:lpstr>
      <vt:lpstr>Overall Model evaluation on Testing Set</vt:lpstr>
      <vt:lpstr>Synthetic Minority Oversampling Technique (SMOTE)</vt:lpstr>
      <vt:lpstr>Overall Model evaluation on Testing Set (after SMOTE)</vt:lpstr>
      <vt:lpstr>Key Metrics: which one is the key metrics</vt:lpstr>
      <vt:lpstr>Experiment: CatBoost handles missing values and categorical variables</vt:lpstr>
      <vt:lpstr>Final Model model_final = CatBoostClassifier(iterations=988, depth=2, learning_rate=0.07165)</vt:lpstr>
      <vt:lpstr>Appendix </vt:lpstr>
      <vt:lpstr>Model pros and cons</vt:lpstr>
      <vt:lpstr>Logistic Regression: Training vs Testing</vt:lpstr>
      <vt:lpstr>Gaussian Naïve Bayes : Training vs Testing</vt:lpstr>
      <vt:lpstr>k-Nearest Neighbors : Training vs Testing</vt:lpstr>
      <vt:lpstr>Decision Tree: Training vs Testing</vt:lpstr>
      <vt:lpstr>Random Forest: Training vs Testing</vt:lpstr>
      <vt:lpstr>XGBoost: Training vs Testing</vt:lpstr>
      <vt:lpstr>LightGB: Training vs Testing</vt:lpstr>
      <vt:lpstr>CatBoost: Training vs Testing</vt:lpstr>
      <vt:lpstr>Hyperparameter Tuning for CatBoost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Potential Cadidate</dc:title>
  <dc:creator>Yang Liu  kunz</dc:creator>
  <cp:lastModifiedBy>Yang Liu  kunz</cp:lastModifiedBy>
  <cp:revision>206</cp:revision>
  <dcterms:created xsi:type="dcterms:W3CDTF">2020-11-20T20:42:46Z</dcterms:created>
  <dcterms:modified xsi:type="dcterms:W3CDTF">2020-11-26T03:43:35Z</dcterms:modified>
</cp:coreProperties>
</file>